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7" r:id="rId9"/>
    <p:sldId id="264" r:id="rId10"/>
    <p:sldId id="263" r:id="rId11"/>
    <p:sldId id="265" r:id="rId12"/>
    <p:sldId id="268"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3B8A92-D67F-C9FB-92D2-D57592958393}" v="38" dt="2021-11-10T16:50:15.976"/>
    <p1510:client id="{9301E1CA-A6E6-2742-EE3C-F8988993E996}" v="396" dt="2021-11-10T16:45:11.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tableStyles" Target="tableStyles.xml" Id="rId18"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theme" Target="theme/theme1.xml" Id="rId17" /><Relationship Type="http://schemas.openxmlformats.org/officeDocument/2006/relationships/slide" Target="slides/slide1.xml" Id="rId2" /><Relationship Type="http://schemas.openxmlformats.org/officeDocument/2006/relationships/viewProps" Target="viewProps.xml" Id="rId16" /><Relationship Type="http://schemas.microsoft.com/office/2015/10/relationships/revisionInfo" Target="revisionInfo.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presProps" Target="presProps.xml" Id="rId15" /><Relationship Type="http://schemas.openxmlformats.org/officeDocument/2006/relationships/slide" Target="slides/slide9.xml" Id="rId10"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80F5-D124-4591-9DA1-F84B7F10D8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D7DDB5-411F-45CD-A2B7-A47A83837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55088-3E76-4976-887E-D33C6BE43F40}"/>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5CD161F5-75DD-4124-BC67-C45D1734C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B9AE0-DCD6-4C26-BC7F-0592C9D15F27}"/>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1324124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BABD-4402-4A16-826D-190184F4D6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4C80A6-9763-454F-9374-9BD58D0949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0BA21E-2763-4607-9A97-C1D007D5492C}"/>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D1CCC4C9-6303-4878-9EAE-E089D3CED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C6446-1287-48D1-B23F-81EDE0408D78}"/>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3883648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588C24-5334-4971-8AF4-144780E964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313AE8-5E81-4765-BBED-C9408B43AF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1A6A10-D6E4-4C83-B1FC-2C4E4EB76363}"/>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EAF7089C-8102-463D-A087-C2BBFF2FB9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BA7F7-887D-4287-8A7F-3243420B667C}"/>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214323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43ECA-B6B3-497A-A9C3-B260CC717A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31A9E-318D-4364-9DCF-2F3801E2E1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8FBAA-C7E7-4445-9DA7-0DEE66CF66A0}"/>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B17EA52E-ED02-43C5-B0E8-223939BAD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66803-D46E-47E5-BD35-084073FF5B75}"/>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281840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D9239-349C-4AC0-A066-B14EBAFA2B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57EA8E-D46B-4727-8FED-63EF676365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B0A2A7-16A8-47E2-8F56-5C1872AEC60F}"/>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F6CE85E0-19CC-46B1-A19F-B0E1F2E537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8CFE25-E04B-493E-AE61-93BBF103E4AB}"/>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61045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2E974-D3EA-43D2-AE62-5A6B902514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2A7E00-A1AB-48F0-8BD0-CAE93751DB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16EF39-F279-40C8-99DC-4F0C046624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2E2C32-5DAE-463D-8C8B-256B76C7B4CF}"/>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6" name="Footer Placeholder 5">
            <a:extLst>
              <a:ext uri="{FF2B5EF4-FFF2-40B4-BE49-F238E27FC236}">
                <a16:creationId xmlns:a16="http://schemas.microsoft.com/office/drawing/2014/main" id="{AD491A48-5110-43B3-B6A2-B782F9AA1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E136F7-AB4D-4B38-B496-CA05B8047EF0}"/>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519817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91485-D83D-4035-A509-DA461DBCF2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2C6F9E-CC5D-4382-AFB1-203F6FBB00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5D52F6-1A0B-4269-8196-4E49EC8F15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EF859C-DFF5-4E42-A2D5-7CBCFE055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B2C226-DFC9-40AF-866A-5E85DB0CB9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AE71A0-5A0F-4778-86B4-21F9CB74C42A}"/>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8" name="Footer Placeholder 7">
            <a:extLst>
              <a:ext uri="{FF2B5EF4-FFF2-40B4-BE49-F238E27FC236}">
                <a16:creationId xmlns:a16="http://schemas.microsoft.com/office/drawing/2014/main" id="{A8FE31ED-EE4C-4A17-8BB6-A843B8D5C5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D2A75B-2B07-4FB4-81B4-02C97B191690}"/>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98403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CC06A-E0E3-4B4B-9963-A9991B9784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3829BF-46C1-4A4C-AA05-803F192AA282}"/>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4" name="Footer Placeholder 3">
            <a:extLst>
              <a:ext uri="{FF2B5EF4-FFF2-40B4-BE49-F238E27FC236}">
                <a16:creationId xmlns:a16="http://schemas.microsoft.com/office/drawing/2014/main" id="{47EAE82B-4A22-40D3-90E1-1CC4739C41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C5949D-815E-44E5-89BA-F8BA69997146}"/>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411134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E8AD6-200F-4403-B604-02972A2CD771}"/>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3" name="Footer Placeholder 2">
            <a:extLst>
              <a:ext uri="{FF2B5EF4-FFF2-40B4-BE49-F238E27FC236}">
                <a16:creationId xmlns:a16="http://schemas.microsoft.com/office/drawing/2014/main" id="{C47160F5-9398-459C-B33C-39E162D5E1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40A762-7982-4D91-853D-4A01C5195BE0}"/>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321871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2A54-81D5-4907-AC87-7FF4FE339D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629464-A06D-441E-9D4E-1D81C39786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7019E7-EE44-470C-96C4-6CA33DB13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1339B5-DC0B-4FA1-B304-76A6B8142FCA}"/>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6" name="Footer Placeholder 5">
            <a:extLst>
              <a:ext uri="{FF2B5EF4-FFF2-40B4-BE49-F238E27FC236}">
                <a16:creationId xmlns:a16="http://schemas.microsoft.com/office/drawing/2014/main" id="{76AADF4A-5BFC-4974-87CD-99F4D98D0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FBC12F-46B0-40FC-9E20-7077EA86C66E}"/>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115245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87B8-ED06-49FD-88EE-4D89D9BFB7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0B2D-3FCA-4630-ABBA-CD1D0B89C3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1942F-650C-4D46-A554-650AB49B92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B50251-319E-4279-9F47-7E2DA6B80401}"/>
              </a:ext>
            </a:extLst>
          </p:cNvPr>
          <p:cNvSpPr>
            <a:spLocks noGrp="1"/>
          </p:cNvSpPr>
          <p:nvPr>
            <p:ph type="dt" sz="half" idx="10"/>
          </p:nvPr>
        </p:nvSpPr>
        <p:spPr/>
        <p:txBody>
          <a:bodyPr/>
          <a:lstStyle/>
          <a:p>
            <a:fld id="{32E3AAF1-AD0C-4ECF-823B-B8A5ED690F51}" type="datetimeFigureOut">
              <a:rPr lang="en-US" smtClean="0"/>
              <a:t>11/10/2021</a:t>
            </a:fld>
            <a:endParaRPr lang="en-US"/>
          </a:p>
        </p:txBody>
      </p:sp>
      <p:sp>
        <p:nvSpPr>
          <p:cNvPr id="6" name="Footer Placeholder 5">
            <a:extLst>
              <a:ext uri="{FF2B5EF4-FFF2-40B4-BE49-F238E27FC236}">
                <a16:creationId xmlns:a16="http://schemas.microsoft.com/office/drawing/2014/main" id="{7A86B9DD-2514-43AD-9337-425A1F756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2BA18D-BB12-495B-8928-4A61C2A08605}"/>
              </a:ext>
            </a:extLst>
          </p:cNvPr>
          <p:cNvSpPr>
            <a:spLocks noGrp="1"/>
          </p:cNvSpPr>
          <p:nvPr>
            <p:ph type="sldNum" sz="quarter" idx="12"/>
          </p:nvPr>
        </p:nvSpPr>
        <p:spPr/>
        <p:txBody>
          <a:bodyPr/>
          <a:lstStyle/>
          <a:p>
            <a:fld id="{DDAA9A2D-F70E-405D-A779-4B6397C06655}" type="slidenum">
              <a:rPr lang="en-US" smtClean="0"/>
              <a:t>‹#›</a:t>
            </a:fld>
            <a:endParaRPr lang="en-US"/>
          </a:p>
        </p:txBody>
      </p:sp>
    </p:spTree>
    <p:extLst>
      <p:ext uri="{BB962C8B-B14F-4D97-AF65-F5344CB8AC3E}">
        <p14:creationId xmlns:p14="http://schemas.microsoft.com/office/powerpoint/2010/main" val="401879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02A368-EF6A-4106-873F-E42594169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97E5A6-30E2-480C-9A6A-8E075DA40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4965F-BB2F-43D9-96D9-2C5D3FA399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3AAF1-AD0C-4ECF-823B-B8A5ED690F51}" type="datetimeFigureOut">
              <a:rPr lang="en-US" smtClean="0"/>
              <a:t>11/10/2021</a:t>
            </a:fld>
            <a:endParaRPr lang="en-US"/>
          </a:p>
        </p:txBody>
      </p:sp>
      <p:sp>
        <p:nvSpPr>
          <p:cNvPr id="5" name="Footer Placeholder 4">
            <a:extLst>
              <a:ext uri="{FF2B5EF4-FFF2-40B4-BE49-F238E27FC236}">
                <a16:creationId xmlns:a16="http://schemas.microsoft.com/office/drawing/2014/main" id="{84C31044-9384-40EF-BE60-620DBF8EA8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846129-E2B6-496F-A3D4-63806FC2AE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A9A2D-F70E-405D-A779-4B6397C06655}" type="slidenum">
              <a:rPr lang="en-US" smtClean="0"/>
              <a:t>‹#›</a:t>
            </a:fld>
            <a:endParaRPr lang="en-US"/>
          </a:p>
        </p:txBody>
      </p:sp>
    </p:spTree>
    <p:extLst>
      <p:ext uri="{BB962C8B-B14F-4D97-AF65-F5344CB8AC3E}">
        <p14:creationId xmlns:p14="http://schemas.microsoft.com/office/powerpoint/2010/main" val="3926331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ysat.collegeboard.org/" TargetMode="External"/><Relationship Id="rId2" Type="http://schemas.openxmlformats.org/officeDocument/2006/relationships/hyperlink" Target="https://collegereadiness.collegeboard.org/sa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floridashines.org/go-to-college/get-ready-for-college/average-university-freshmen-profil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makos.org/apps/forms2/?f=2688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makos.org/pdf/MAST%20Academy%202000-2021%20CB%20Addendum.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adeschools.eduvision.tv/directplayer.aspx?q=3SfVi13wT7Td7aEhU%252fcCHnfJBhsJkHGrh7orwU%252f0YSe5KH%252bzxzuOxw%253d%253d" TargetMode="External"/><Relationship Id="rId2" Type="http://schemas.openxmlformats.org/officeDocument/2006/relationships/hyperlink" Target="https://www.gomakos.org/ourpages/auto/2019/7/30/48657509/1415a-forwardflyer.pdf?rnd=156446952818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makos.org/ourpages/auto/2020/9/15/58454332/CS%20Form.pdf?rnd=160020652627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loridastudentfinancialaidsg.org/SAPBFMAIN/SAPBFMAIN" TargetMode="External"/><Relationship Id="rId2" Type="http://schemas.openxmlformats.org/officeDocument/2006/relationships/hyperlink" Target="https://vimeo.com/46347777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ollegereadiness.collegeboard.org/sat/inside-the-test/essa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F1A4DC-AFAF-4EDB-BBC7-FCE75E5C4541}"/>
              </a:ext>
            </a:extLst>
          </p:cNvPr>
          <p:cNvSpPr>
            <a:spLocks noGrp="1"/>
          </p:cNvSpPr>
          <p:nvPr>
            <p:ph type="ctrTitle"/>
          </p:nvPr>
        </p:nvSpPr>
        <p:spPr>
          <a:xfrm>
            <a:off x="1166649" y="721805"/>
            <a:ext cx="10258732" cy="2147520"/>
          </a:xfrm>
        </p:spPr>
        <p:txBody>
          <a:bodyPr vert="horz" lIns="91440" tIns="45720" rIns="91440" bIns="45720" rtlCol="0" anchor="b">
            <a:normAutofit/>
          </a:bodyPr>
          <a:lstStyle/>
          <a:p>
            <a:pPr algn="l"/>
            <a:r>
              <a:rPr lang="en-US" kern="1200">
                <a:solidFill>
                  <a:schemeClr val="tx1"/>
                </a:solidFill>
                <a:latin typeface="+mj-lt"/>
                <a:ea typeface="+mj-ea"/>
                <a:cs typeface="+mj-cs"/>
              </a:rPr>
              <a:t>Junior Parent Night	</a:t>
            </a:r>
          </a:p>
        </p:txBody>
      </p:sp>
      <p:grpSp>
        <p:nvGrpSpPr>
          <p:cNvPr id="88" name="Group 87">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89"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Rectangle 109">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EB339C8-6A40-4FAA-A8F1-A08770B847A2}"/>
              </a:ext>
            </a:extLst>
          </p:cNvPr>
          <p:cNvSpPr>
            <a:spLocks noGrp="1"/>
          </p:cNvSpPr>
          <p:nvPr>
            <p:ph type="subTitle" idx="1"/>
          </p:nvPr>
        </p:nvSpPr>
        <p:spPr>
          <a:xfrm>
            <a:off x="1166649" y="3509010"/>
            <a:ext cx="10258733" cy="3057328"/>
          </a:xfrm>
        </p:spPr>
        <p:txBody>
          <a:bodyPr vert="horz" lIns="91440" tIns="45720" rIns="91440" bIns="45720" rtlCol="0" anchor="ctr">
            <a:normAutofit/>
          </a:bodyPr>
          <a:lstStyle/>
          <a:p>
            <a:pPr algn="l"/>
            <a:r>
              <a:rPr lang="en-US" sz="3200"/>
              <a:t>Class of 2023</a:t>
            </a:r>
          </a:p>
          <a:p>
            <a:pPr algn="l"/>
            <a:r>
              <a:rPr lang="en-US" sz="3200"/>
              <a:t>Ms. Chavez</a:t>
            </a:r>
          </a:p>
          <a:p>
            <a:pPr algn="l"/>
            <a:r>
              <a:rPr lang="en-US" sz="3200"/>
              <a:t>School Counselor</a:t>
            </a:r>
          </a:p>
          <a:p>
            <a:pPr indent="-228600" algn="l">
              <a:buFont typeface="Arial" panose="020B0604020202020204" pitchFamily="34" charset="0"/>
              <a:buChar char="•"/>
            </a:pPr>
            <a:endParaRPr lang="en-US" sz="2000"/>
          </a:p>
        </p:txBody>
      </p:sp>
    </p:spTree>
    <p:extLst>
      <p:ext uri="{BB962C8B-B14F-4D97-AF65-F5344CB8AC3E}">
        <p14:creationId xmlns:p14="http://schemas.microsoft.com/office/powerpoint/2010/main" val="130658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2AC420E-F79A-4FB7-8013-94B1E8B63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592824" cy="3233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4D7273-D0BE-42FE-A6EB-EB4DBE5F4745}"/>
              </a:ext>
            </a:extLst>
          </p:cNvPr>
          <p:cNvSpPr>
            <a:spLocks noGrp="1"/>
          </p:cNvSpPr>
          <p:nvPr>
            <p:ph type="title"/>
          </p:nvPr>
        </p:nvSpPr>
        <p:spPr>
          <a:xfrm>
            <a:off x="1166648" y="655591"/>
            <a:ext cx="4929352" cy="2315616"/>
          </a:xfrm>
        </p:spPr>
        <p:txBody>
          <a:bodyPr>
            <a:normAutofit/>
          </a:bodyPr>
          <a:lstStyle/>
          <a:p>
            <a:r>
              <a:rPr lang="en-US"/>
              <a:t>SAT: collegeboard.org</a:t>
            </a:r>
          </a:p>
        </p:txBody>
      </p:sp>
      <p:sp>
        <p:nvSpPr>
          <p:cNvPr id="13" name="Rectangle 12">
            <a:extLst>
              <a:ext uri="{FF2B5EF4-FFF2-40B4-BE49-F238E27FC236}">
                <a16:creationId xmlns:a16="http://schemas.microsoft.com/office/drawing/2014/main" id="{BF647E38-F93D-4661-8D77-CE13EEB65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E8872B6-836E-4281-A971-D133C61875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6" name="Rectangle 64">
              <a:extLst>
                <a:ext uri="{FF2B5EF4-FFF2-40B4-BE49-F238E27FC236}">
                  <a16:creationId xmlns:a16="http://schemas.microsoft.com/office/drawing/2014/main" id="{0B655FA0-F08E-419A-83F5-23E3ADA5A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AD8E9261-7E3D-4B22-9B39-8CC1D4F43F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632485D7-A2AD-470C-BD26-EABCF63F9C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22BD4173-4E70-447E-9DFE-F4E5CB830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037F912F-356C-4A91-B15E-7A1D626E6D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49B3E584-4770-448C-AEA7-2CEE9F850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BB0DAED8-C4B6-4A57-9196-B11759865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72B27AFA-86A5-4FB9-9FE1-33E250396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655899FB-5538-4E4C-B95A-D3BA49BBD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885694C0-F226-4392-885A-1056B163F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483E3282-BB58-46D8-BB45-F7F2DBCCF1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02E8DFE-1141-4DAF-AB0C-A74CC0EFD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261BAA8-8B84-4751-80F6-9153C68F2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10FB8389-B4B0-4276-A6EB-5535937738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7E496AA7-168D-4B53-A954-31C3A61C22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E0223324-6476-4A1F-B26F-77CB4E5AA0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81E2E8B6-2216-47C5-A3C2-1DBAD819E3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9A0ABF1C-7928-4DD3-B9A6-6B599599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8D1F42DA-9F6E-477D-B3BB-92EC089DB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457FA40-677B-4BAA-BF89-253A485DD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a:extLst>
              <a:ext uri="{FF2B5EF4-FFF2-40B4-BE49-F238E27FC236}">
                <a16:creationId xmlns:a16="http://schemas.microsoft.com/office/drawing/2014/main" id="{D6C80E47-971C-437F-B030-191115B01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606971"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6FA694-64EA-4B27-ADD2-153243A11410}"/>
              </a:ext>
            </a:extLst>
          </p:cNvPr>
          <p:cNvSpPr>
            <a:spLocks noGrp="1"/>
          </p:cNvSpPr>
          <p:nvPr>
            <p:ph idx="1"/>
          </p:nvPr>
        </p:nvSpPr>
        <p:spPr>
          <a:xfrm>
            <a:off x="7169101" y="521207"/>
            <a:ext cx="4496426" cy="5957789"/>
          </a:xfrm>
        </p:spPr>
        <p:txBody>
          <a:bodyPr anchor="ctr">
            <a:normAutofit/>
          </a:bodyPr>
          <a:lstStyle/>
          <a:p>
            <a:r>
              <a:rPr lang="en-US" sz="2200"/>
              <a:t>Register for SAT </a:t>
            </a:r>
            <a:r>
              <a:rPr lang="en-US" sz="2200">
                <a:hlinkClick r:id="rId2"/>
              </a:rPr>
              <a:t>https://collegereadiness.collegeboard.org/sat</a:t>
            </a:r>
            <a:endParaRPr lang="en-US" sz="2200"/>
          </a:p>
          <a:p>
            <a:pPr lvl="1"/>
            <a:endParaRPr lang="en-US" sz="2200"/>
          </a:p>
        </p:txBody>
      </p:sp>
      <p:graphicFrame>
        <p:nvGraphicFramePr>
          <p:cNvPr id="4" name="Table 3">
            <a:extLst>
              <a:ext uri="{FF2B5EF4-FFF2-40B4-BE49-F238E27FC236}">
                <a16:creationId xmlns:a16="http://schemas.microsoft.com/office/drawing/2014/main" id="{AD1CDCE9-A08E-4511-9F67-3A1A9E9944D9}"/>
              </a:ext>
            </a:extLst>
          </p:cNvPr>
          <p:cNvGraphicFramePr>
            <a:graphicFrameLocks noGrp="1"/>
          </p:cNvGraphicFramePr>
          <p:nvPr>
            <p:extLst>
              <p:ext uri="{D42A27DB-BD31-4B8C-83A1-F6EECF244321}">
                <p14:modId xmlns:p14="http://schemas.microsoft.com/office/powerpoint/2010/main" val="1872574388"/>
              </p:ext>
            </p:extLst>
          </p:nvPr>
        </p:nvGraphicFramePr>
        <p:xfrm>
          <a:off x="885814" y="3696517"/>
          <a:ext cx="5491022" cy="2703929"/>
        </p:xfrm>
        <a:graphic>
          <a:graphicData uri="http://schemas.openxmlformats.org/drawingml/2006/table">
            <a:tbl>
              <a:tblPr/>
              <a:tblGrid>
                <a:gridCol w="1315002">
                  <a:extLst>
                    <a:ext uri="{9D8B030D-6E8A-4147-A177-3AD203B41FA5}">
                      <a16:colId xmlns:a16="http://schemas.microsoft.com/office/drawing/2014/main" val="621859022"/>
                    </a:ext>
                  </a:extLst>
                </a:gridCol>
                <a:gridCol w="1483820">
                  <a:extLst>
                    <a:ext uri="{9D8B030D-6E8A-4147-A177-3AD203B41FA5}">
                      <a16:colId xmlns:a16="http://schemas.microsoft.com/office/drawing/2014/main" val="3426166520"/>
                    </a:ext>
                  </a:extLst>
                </a:gridCol>
                <a:gridCol w="1492705">
                  <a:extLst>
                    <a:ext uri="{9D8B030D-6E8A-4147-A177-3AD203B41FA5}">
                      <a16:colId xmlns:a16="http://schemas.microsoft.com/office/drawing/2014/main" val="765162661"/>
                    </a:ext>
                  </a:extLst>
                </a:gridCol>
                <a:gridCol w="1199495">
                  <a:extLst>
                    <a:ext uri="{9D8B030D-6E8A-4147-A177-3AD203B41FA5}">
                      <a16:colId xmlns:a16="http://schemas.microsoft.com/office/drawing/2014/main" val="2698748031"/>
                    </a:ext>
                  </a:extLst>
                </a:gridCol>
              </a:tblGrid>
              <a:tr h="532043">
                <a:tc>
                  <a:txBody>
                    <a:bodyPr/>
                    <a:lstStyle/>
                    <a:p>
                      <a:pPr fontAlgn="t"/>
                      <a:r>
                        <a:rPr lang="en-US" sz="1300">
                          <a:effectLst/>
                        </a:rPr>
                        <a:t>SAT Date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Registration deadline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Late Registration Deadline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Deadline for Changes</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848428254"/>
                  </a:ext>
                </a:extLst>
              </a:tr>
              <a:tr h="723962">
                <a:tc>
                  <a:txBody>
                    <a:bodyPr/>
                    <a:lstStyle/>
                    <a:p>
                      <a:pPr fontAlgn="t"/>
                      <a:r>
                        <a:rPr lang="en-US" sz="1300" b="1">
                          <a:effectLst/>
                        </a:rPr>
                        <a:t>March 12, 2022</a:t>
                      </a:r>
                      <a:br>
                        <a:rPr lang="en-US" sz="1300">
                          <a:effectLst/>
                        </a:rPr>
                      </a:br>
                      <a:br>
                        <a:rPr lang="en-US" sz="1300">
                          <a:effectLst/>
                        </a:rPr>
                      </a:br>
                      <a:r>
                        <a:rPr lang="en-US" sz="1300" b="0" u="none" strike="noStrike">
                          <a:solidFill>
                            <a:srgbClr val="1E1E1E"/>
                          </a:solidFill>
                          <a:effectLst/>
                          <a:latin typeface="Roboto Slab Bold"/>
                          <a:hlinkClick r:id="rId3" tooltip="[Opens in New Window] "/>
                        </a:rPr>
                        <a:t>Register</a:t>
                      </a:r>
                      <a:endParaRPr lang="en-US" sz="1300">
                        <a:effectLst/>
                      </a:endParaRP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February 11,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March 1, 2022 (for registrations made online or by phone)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March 1,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362208039"/>
                  </a:ext>
                </a:extLst>
              </a:tr>
              <a:tr h="723962">
                <a:tc>
                  <a:txBody>
                    <a:bodyPr/>
                    <a:lstStyle/>
                    <a:p>
                      <a:pPr fontAlgn="t"/>
                      <a:r>
                        <a:rPr lang="en-US" sz="1300" b="1">
                          <a:effectLst/>
                        </a:rPr>
                        <a:t>May 7, 2022</a:t>
                      </a:r>
                      <a:br>
                        <a:rPr lang="en-US" sz="1300">
                          <a:effectLst/>
                        </a:rPr>
                      </a:br>
                      <a:br>
                        <a:rPr lang="en-US" sz="1300">
                          <a:effectLst/>
                        </a:rPr>
                      </a:br>
                      <a:r>
                        <a:rPr lang="en-US" sz="1300" b="0" u="none" strike="noStrike">
                          <a:solidFill>
                            <a:srgbClr val="1E1E1E"/>
                          </a:solidFill>
                          <a:effectLst/>
                          <a:latin typeface="Roboto Slab Bold"/>
                          <a:hlinkClick r:id="rId3" tooltip="[Opens in New Window] "/>
                        </a:rPr>
                        <a:t>Register</a:t>
                      </a:r>
                      <a:endParaRPr lang="en-US" sz="1300">
                        <a:effectLst/>
                      </a:endParaRP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April 8,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April 26, 2022 (for registrations made online or by phone)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April 26,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538512973"/>
                  </a:ext>
                </a:extLst>
              </a:tr>
              <a:tr h="723962">
                <a:tc>
                  <a:txBody>
                    <a:bodyPr/>
                    <a:lstStyle/>
                    <a:p>
                      <a:pPr fontAlgn="t"/>
                      <a:r>
                        <a:rPr lang="en-US" sz="1300" b="1">
                          <a:effectLst/>
                        </a:rPr>
                        <a:t>June 4, 2022</a:t>
                      </a:r>
                      <a:br>
                        <a:rPr lang="en-US" sz="1300">
                          <a:effectLst/>
                        </a:rPr>
                      </a:br>
                      <a:br>
                        <a:rPr lang="en-US" sz="1300">
                          <a:effectLst/>
                        </a:rPr>
                      </a:br>
                      <a:r>
                        <a:rPr lang="en-US" sz="1300" b="0" u="none" strike="noStrike">
                          <a:solidFill>
                            <a:srgbClr val="1E1E1E"/>
                          </a:solidFill>
                          <a:effectLst/>
                          <a:latin typeface="Roboto Slab Bold"/>
                          <a:hlinkClick r:id="rId3" tooltip="[Opens in New Window] "/>
                        </a:rPr>
                        <a:t>Register</a:t>
                      </a:r>
                      <a:endParaRPr lang="en-US" sz="1300">
                        <a:effectLst/>
                      </a:endParaRP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May 5,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May 25, 2022 (for registrations made online or by phone)</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tc>
                  <a:txBody>
                    <a:bodyPr/>
                    <a:lstStyle/>
                    <a:p>
                      <a:pPr fontAlgn="t"/>
                      <a:r>
                        <a:rPr lang="en-US" sz="1300">
                          <a:effectLst/>
                        </a:rPr>
                        <a:t>May 25, 2022</a:t>
                      </a:r>
                    </a:p>
                  </a:txBody>
                  <a:tcPr marL="42649" marR="42649" marT="58642" marB="63973">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7620" cap="flat" cmpd="sng" algn="ctr">
                      <a:solidFill>
                        <a:srgbClr val="D9D9D9"/>
                      </a:solidFill>
                      <a:prstDash val="solid"/>
                      <a:round/>
                      <a:headEnd type="none" w="med" len="med"/>
                      <a:tailEnd type="none" w="med" len="med"/>
                    </a:lnT>
                    <a:lnB w="762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853624825"/>
                  </a:ext>
                </a:extLst>
              </a:tr>
            </a:tbl>
          </a:graphicData>
        </a:graphic>
      </p:graphicFrame>
    </p:spTree>
    <p:extLst>
      <p:ext uri="{BB962C8B-B14F-4D97-AF65-F5344CB8AC3E}">
        <p14:creationId xmlns:p14="http://schemas.microsoft.com/office/powerpoint/2010/main" val="246428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A49435-E075-4822-9D18-0D1331C9FB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3" y="1"/>
            <a:ext cx="1219988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D40EA8-2698-4D4F-9646-9CED6DAB18B8}"/>
              </a:ext>
            </a:extLst>
          </p:cNvPr>
          <p:cNvSpPr>
            <a:spLocks noGrp="1"/>
          </p:cNvSpPr>
          <p:nvPr>
            <p:ph type="title"/>
          </p:nvPr>
        </p:nvSpPr>
        <p:spPr>
          <a:xfrm>
            <a:off x="1166648" y="721805"/>
            <a:ext cx="4088933" cy="2147520"/>
          </a:xfrm>
        </p:spPr>
        <p:txBody>
          <a:bodyPr vert="horz" lIns="91440" tIns="45720" rIns="91440" bIns="45720" rtlCol="0" anchor="ctr">
            <a:normAutofit/>
          </a:bodyPr>
          <a:lstStyle/>
          <a:p>
            <a:r>
              <a:rPr lang="en-US" sz="4000" kern="1200">
                <a:solidFill>
                  <a:schemeClr val="tx1"/>
                </a:solidFill>
                <a:latin typeface="+mj-lt"/>
                <a:ea typeface="+mj-ea"/>
                <a:cs typeface="+mj-cs"/>
              </a:rPr>
              <a:t>ACT.org</a:t>
            </a:r>
          </a:p>
        </p:txBody>
      </p:sp>
      <p:sp>
        <p:nvSpPr>
          <p:cNvPr id="14" name="Rectangle 13">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3AE24FC-E697-4150-A4E9-7038F7232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7" name="Rectangle 64">
              <a:extLst>
                <a:ext uri="{FF2B5EF4-FFF2-40B4-BE49-F238E27FC236}">
                  <a16:creationId xmlns:a16="http://schemas.microsoft.com/office/drawing/2014/main" id="{B6E6A6DC-8190-4538-9EAF-6D2DA32F2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6A0F9E64-E4D5-4F5D-8DC8-4D718FB4E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8B14D11E-46EC-4472-B641-2B229466B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BCC03E8-EFA8-4481-85F5-6D67FD43BF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0AEDB5B1-8ED2-479D-B390-166313445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32736CD4-ACBB-4E31-A595-77721EE5F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40EDB8A-0A05-4A4D-9131-B0C9913AD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852E7D-B6DA-4315-9AB0-F38BDF42C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042626BE-3A9A-4473-9CDB-891652CF9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6990F26-ADA3-4903-BD10-FB3F028C45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14323D42-A322-4207-857F-82B98209CC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F9D23351-DEBD-4512-90A7-4603F9CA63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53C35052-0CBF-4794-B3FE-7CF81F06A6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E00348F-61C1-4BAF-A2DE-51D1FA9DC7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740C38A9-2B2E-4547-9000-43FE77D147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8170394A-2958-4790-9EFB-6DA2EC1311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A0D08350-9D6D-4252-8A04-D0422792B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854E4015-5352-4DFB-A8D1-2F380D3992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35C5FE1-6BD5-4F30-AF61-12736BBAD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DDBBD31D-9CD8-4380-A5C6-A03D916CDE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
            <a:extLst>
              <a:ext uri="{FF2B5EF4-FFF2-40B4-BE49-F238E27FC236}">
                <a16:creationId xmlns:a16="http://schemas.microsoft.com/office/drawing/2014/main" id="{141D7FB7-BDBD-40CB-B1FF-A5D2FF4BEC2A}"/>
              </a:ext>
            </a:extLst>
          </p:cNvPr>
          <p:cNvSpPr>
            <a:spLocks noChangeArrowheads="1"/>
          </p:cNvSpPr>
          <p:nvPr/>
        </p:nvSpPr>
        <p:spPr bwMode="auto">
          <a:xfrm>
            <a:off x="1166649" y="3531476"/>
            <a:ext cx="4088932" cy="3034862"/>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n-US" b="1" i="0" u="none" strike="noStrike" cap="none" normalizeH="0" baseline="0">
                <a:ln>
                  <a:noFill/>
                </a:ln>
                <a:effectLst/>
                <a:latin typeface="+mn-lt"/>
              </a:rPr>
              <a:t>2021-2022 Test Dates (National)</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n-US" b="0" i="0" u="none" strike="noStrike" cap="none" normalizeH="0" baseline="0">
              <a:ln>
                <a:noFill/>
              </a:ln>
              <a:effectLst/>
              <a:latin typeface="+mn-lt"/>
            </a:endParaRPr>
          </a:p>
        </p:txBody>
      </p:sp>
      <p:graphicFrame>
        <p:nvGraphicFramePr>
          <p:cNvPr id="4" name="Content Placeholder 3">
            <a:extLst>
              <a:ext uri="{FF2B5EF4-FFF2-40B4-BE49-F238E27FC236}">
                <a16:creationId xmlns:a16="http://schemas.microsoft.com/office/drawing/2014/main" id="{3ACA5527-BC0A-4225-8BE4-72280F1DD2EC}"/>
              </a:ext>
            </a:extLst>
          </p:cNvPr>
          <p:cNvGraphicFramePr>
            <a:graphicFrameLocks noGrp="1"/>
          </p:cNvGraphicFramePr>
          <p:nvPr>
            <p:ph idx="1"/>
            <p:extLst>
              <p:ext uri="{D42A27DB-BD31-4B8C-83A1-F6EECF244321}">
                <p14:modId xmlns:p14="http://schemas.microsoft.com/office/powerpoint/2010/main" val="271611924"/>
              </p:ext>
            </p:extLst>
          </p:nvPr>
        </p:nvGraphicFramePr>
        <p:xfrm>
          <a:off x="6098597" y="1086908"/>
          <a:ext cx="5731073" cy="4784200"/>
        </p:xfrm>
        <a:graphic>
          <a:graphicData uri="http://schemas.openxmlformats.org/drawingml/2006/table">
            <a:tbl>
              <a:tblPr firstRow="1" bandRow="1">
                <a:tableStyleId>{3B4B98B0-60AC-42C2-AFA5-B58CD77FA1E5}</a:tableStyleId>
              </a:tblPr>
              <a:tblGrid>
                <a:gridCol w="1285229">
                  <a:extLst>
                    <a:ext uri="{9D8B030D-6E8A-4147-A177-3AD203B41FA5}">
                      <a16:colId xmlns:a16="http://schemas.microsoft.com/office/drawing/2014/main" val="370384467"/>
                    </a:ext>
                  </a:extLst>
                </a:gridCol>
                <a:gridCol w="1521292">
                  <a:extLst>
                    <a:ext uri="{9D8B030D-6E8A-4147-A177-3AD203B41FA5}">
                      <a16:colId xmlns:a16="http://schemas.microsoft.com/office/drawing/2014/main" val="3129386534"/>
                    </a:ext>
                  </a:extLst>
                </a:gridCol>
                <a:gridCol w="1521292">
                  <a:extLst>
                    <a:ext uri="{9D8B030D-6E8A-4147-A177-3AD203B41FA5}">
                      <a16:colId xmlns:a16="http://schemas.microsoft.com/office/drawing/2014/main" val="1451208075"/>
                    </a:ext>
                  </a:extLst>
                </a:gridCol>
                <a:gridCol w="1403260">
                  <a:extLst>
                    <a:ext uri="{9D8B030D-6E8A-4147-A177-3AD203B41FA5}">
                      <a16:colId xmlns:a16="http://schemas.microsoft.com/office/drawing/2014/main" val="1449375910"/>
                    </a:ext>
                  </a:extLst>
                </a:gridCol>
              </a:tblGrid>
              <a:tr h="1580045">
                <a:tc>
                  <a:txBody>
                    <a:bodyPr/>
                    <a:lstStyle/>
                    <a:p>
                      <a:pPr algn="l" fontAlgn="t"/>
                      <a:r>
                        <a:rPr lang="en-US" sz="1900">
                          <a:effectLst/>
                        </a:rPr>
                        <a:t>Test Date</a:t>
                      </a:r>
                    </a:p>
                  </a:txBody>
                  <a:tcPr marL="62950" marR="62950" marT="62950" marB="62950"/>
                </a:tc>
                <a:tc>
                  <a:txBody>
                    <a:bodyPr/>
                    <a:lstStyle/>
                    <a:p>
                      <a:pPr algn="l" fontAlgn="t"/>
                      <a:r>
                        <a:rPr lang="en-US" sz="1900">
                          <a:effectLst/>
                        </a:rPr>
                        <a:t>Regular Registration Deadline</a:t>
                      </a:r>
                    </a:p>
                  </a:txBody>
                  <a:tcPr marL="62950" marR="62950" marT="62950" marB="62950"/>
                </a:tc>
                <a:tc>
                  <a:txBody>
                    <a:bodyPr/>
                    <a:lstStyle/>
                    <a:p>
                      <a:pPr algn="l" fontAlgn="t"/>
                      <a:r>
                        <a:rPr lang="en-US" sz="1900">
                          <a:effectLst/>
                        </a:rPr>
                        <a:t>Late Registration Deadline</a:t>
                      </a:r>
                      <a:br>
                        <a:rPr lang="en-US" sz="1900">
                          <a:effectLst/>
                        </a:rPr>
                      </a:br>
                      <a:r>
                        <a:rPr lang="en-US" sz="1900">
                          <a:effectLst/>
                        </a:rPr>
                        <a:t>Late Fee Applies</a:t>
                      </a:r>
                    </a:p>
                  </a:txBody>
                  <a:tcPr marL="62950" marR="62950" marT="62950" marB="62950"/>
                </a:tc>
                <a:tc>
                  <a:txBody>
                    <a:bodyPr/>
                    <a:lstStyle/>
                    <a:p>
                      <a:pPr algn="l" fontAlgn="t"/>
                      <a:r>
                        <a:rPr lang="en-US" sz="1900">
                          <a:effectLst/>
                        </a:rPr>
                        <a:t>Standby Deadline</a:t>
                      </a:r>
                      <a:br>
                        <a:rPr lang="en-US" sz="1900">
                          <a:effectLst/>
                        </a:rPr>
                      </a:br>
                      <a:r>
                        <a:rPr lang="en-US" sz="1900">
                          <a:effectLst/>
                        </a:rPr>
                        <a:t>Photo Upload Deadline</a:t>
                      </a:r>
                    </a:p>
                  </a:txBody>
                  <a:tcPr marL="62950" marR="62950" marT="62950" marB="62950"/>
                </a:tc>
                <a:extLst>
                  <a:ext uri="{0D108BD9-81ED-4DB2-BD59-A6C34878D82A}">
                    <a16:rowId xmlns:a16="http://schemas.microsoft.com/office/drawing/2014/main" val="277501686"/>
                  </a:ext>
                </a:extLst>
              </a:tr>
              <a:tr h="730220">
                <a:tc>
                  <a:txBody>
                    <a:bodyPr/>
                    <a:lstStyle/>
                    <a:p>
                      <a:pPr fontAlgn="t"/>
                      <a:r>
                        <a:rPr lang="en-US" sz="1900">
                          <a:effectLst/>
                        </a:rPr>
                        <a:t>February 12, 2022</a:t>
                      </a:r>
                    </a:p>
                  </a:txBody>
                  <a:tcPr marL="62950" marR="62950" marT="62950" marB="62950"/>
                </a:tc>
                <a:tc>
                  <a:txBody>
                    <a:bodyPr/>
                    <a:lstStyle/>
                    <a:p>
                      <a:pPr fontAlgn="t"/>
                      <a:r>
                        <a:rPr lang="en-US" sz="1900">
                          <a:effectLst/>
                        </a:rPr>
                        <a:t>January 7</a:t>
                      </a:r>
                    </a:p>
                  </a:txBody>
                  <a:tcPr marL="62950" marR="62950" marT="62950" marB="62950"/>
                </a:tc>
                <a:tc>
                  <a:txBody>
                    <a:bodyPr/>
                    <a:lstStyle/>
                    <a:p>
                      <a:pPr fontAlgn="t"/>
                      <a:r>
                        <a:rPr lang="en-US" sz="1900">
                          <a:effectLst/>
                        </a:rPr>
                        <a:t>January 21</a:t>
                      </a:r>
                    </a:p>
                  </a:txBody>
                  <a:tcPr marL="62950" marR="62950" marT="62950" marB="62950"/>
                </a:tc>
                <a:tc>
                  <a:txBody>
                    <a:bodyPr/>
                    <a:lstStyle/>
                    <a:p>
                      <a:pPr fontAlgn="t"/>
                      <a:r>
                        <a:rPr lang="en-US" sz="1900">
                          <a:effectLst/>
                        </a:rPr>
                        <a:t>February 4</a:t>
                      </a:r>
                    </a:p>
                  </a:txBody>
                  <a:tcPr marL="62950" marR="62950" marT="62950" marB="62950"/>
                </a:tc>
                <a:extLst>
                  <a:ext uri="{0D108BD9-81ED-4DB2-BD59-A6C34878D82A}">
                    <a16:rowId xmlns:a16="http://schemas.microsoft.com/office/drawing/2014/main" val="3913808276"/>
                  </a:ext>
                </a:extLst>
              </a:tr>
              <a:tr h="1013495">
                <a:tc>
                  <a:txBody>
                    <a:bodyPr/>
                    <a:lstStyle/>
                    <a:p>
                      <a:pPr fontAlgn="t"/>
                      <a:r>
                        <a:rPr lang="en-US" sz="1900">
                          <a:effectLst/>
                        </a:rPr>
                        <a:t>April 2, 2022</a:t>
                      </a:r>
                      <a:br>
                        <a:rPr lang="en-US" sz="1900">
                          <a:effectLst/>
                        </a:rPr>
                      </a:br>
                      <a:endParaRPr lang="en-US" sz="1900">
                        <a:effectLst/>
                      </a:endParaRPr>
                    </a:p>
                  </a:txBody>
                  <a:tcPr marL="62950" marR="62950" marT="62950" marB="62950"/>
                </a:tc>
                <a:tc>
                  <a:txBody>
                    <a:bodyPr/>
                    <a:lstStyle/>
                    <a:p>
                      <a:pPr fontAlgn="t"/>
                      <a:r>
                        <a:rPr lang="en-US" sz="1900">
                          <a:effectLst/>
                        </a:rPr>
                        <a:t>February 25</a:t>
                      </a:r>
                      <a:br>
                        <a:rPr lang="en-US" sz="1900">
                          <a:effectLst/>
                        </a:rPr>
                      </a:br>
                      <a:endParaRPr lang="en-US" sz="1900">
                        <a:effectLst/>
                      </a:endParaRPr>
                    </a:p>
                  </a:txBody>
                  <a:tcPr marL="62950" marR="62950" marT="62950" marB="62950"/>
                </a:tc>
                <a:tc>
                  <a:txBody>
                    <a:bodyPr/>
                    <a:lstStyle/>
                    <a:p>
                      <a:pPr fontAlgn="t"/>
                      <a:r>
                        <a:rPr lang="en-US" sz="1900">
                          <a:effectLst/>
                        </a:rPr>
                        <a:t>March 11</a:t>
                      </a:r>
                      <a:br>
                        <a:rPr lang="en-US" sz="1900">
                          <a:effectLst/>
                        </a:rPr>
                      </a:br>
                      <a:endParaRPr lang="en-US" sz="1900">
                        <a:effectLst/>
                      </a:endParaRPr>
                    </a:p>
                  </a:txBody>
                  <a:tcPr marL="62950" marR="62950" marT="62950" marB="62950"/>
                </a:tc>
                <a:tc>
                  <a:txBody>
                    <a:bodyPr/>
                    <a:lstStyle/>
                    <a:p>
                      <a:pPr fontAlgn="t"/>
                      <a:r>
                        <a:rPr lang="en-US" sz="1900">
                          <a:effectLst/>
                        </a:rPr>
                        <a:t>March 25</a:t>
                      </a:r>
                      <a:br>
                        <a:rPr lang="en-US" sz="1900">
                          <a:effectLst/>
                        </a:rPr>
                      </a:br>
                      <a:endParaRPr lang="en-US" sz="1900">
                        <a:effectLst/>
                      </a:endParaRPr>
                    </a:p>
                  </a:txBody>
                  <a:tcPr marL="62950" marR="62950" marT="62950" marB="62950"/>
                </a:tc>
                <a:extLst>
                  <a:ext uri="{0D108BD9-81ED-4DB2-BD59-A6C34878D82A}">
                    <a16:rowId xmlns:a16="http://schemas.microsoft.com/office/drawing/2014/main" val="960398146"/>
                  </a:ext>
                </a:extLst>
              </a:tr>
              <a:tr h="730220">
                <a:tc>
                  <a:txBody>
                    <a:bodyPr/>
                    <a:lstStyle/>
                    <a:p>
                      <a:pPr fontAlgn="t"/>
                      <a:r>
                        <a:rPr lang="en-US" sz="1900">
                          <a:effectLst/>
                        </a:rPr>
                        <a:t>June 11, 2022</a:t>
                      </a:r>
                    </a:p>
                  </a:txBody>
                  <a:tcPr marL="62950" marR="62950" marT="62950" marB="62950"/>
                </a:tc>
                <a:tc>
                  <a:txBody>
                    <a:bodyPr/>
                    <a:lstStyle/>
                    <a:p>
                      <a:pPr fontAlgn="t"/>
                      <a:r>
                        <a:rPr lang="en-US" sz="1900">
                          <a:effectLst/>
                        </a:rPr>
                        <a:t>May 6</a:t>
                      </a:r>
                    </a:p>
                  </a:txBody>
                  <a:tcPr marL="62950" marR="62950" marT="62950" marB="62950"/>
                </a:tc>
                <a:tc>
                  <a:txBody>
                    <a:bodyPr/>
                    <a:lstStyle/>
                    <a:p>
                      <a:pPr fontAlgn="t"/>
                      <a:r>
                        <a:rPr lang="en-US" sz="1900">
                          <a:effectLst/>
                        </a:rPr>
                        <a:t>May 20</a:t>
                      </a:r>
                    </a:p>
                  </a:txBody>
                  <a:tcPr marL="62950" marR="62950" marT="62950" marB="62950"/>
                </a:tc>
                <a:tc>
                  <a:txBody>
                    <a:bodyPr/>
                    <a:lstStyle/>
                    <a:p>
                      <a:pPr fontAlgn="t"/>
                      <a:r>
                        <a:rPr lang="en-US" sz="1900">
                          <a:effectLst/>
                        </a:rPr>
                        <a:t>June 3</a:t>
                      </a:r>
                    </a:p>
                  </a:txBody>
                  <a:tcPr marL="62950" marR="62950" marT="62950" marB="62950"/>
                </a:tc>
                <a:extLst>
                  <a:ext uri="{0D108BD9-81ED-4DB2-BD59-A6C34878D82A}">
                    <a16:rowId xmlns:a16="http://schemas.microsoft.com/office/drawing/2014/main" val="558649846"/>
                  </a:ext>
                </a:extLst>
              </a:tr>
              <a:tr h="730220">
                <a:tc>
                  <a:txBody>
                    <a:bodyPr/>
                    <a:lstStyle/>
                    <a:p>
                      <a:pPr fontAlgn="t"/>
                      <a:r>
                        <a:rPr lang="en-US" sz="1900">
                          <a:effectLst/>
                        </a:rPr>
                        <a:t>July 16, 2022</a:t>
                      </a:r>
                    </a:p>
                  </a:txBody>
                  <a:tcPr marL="62950" marR="62950" marT="62950" marB="62950"/>
                </a:tc>
                <a:tc>
                  <a:txBody>
                    <a:bodyPr/>
                    <a:lstStyle/>
                    <a:p>
                      <a:pPr fontAlgn="t"/>
                      <a:r>
                        <a:rPr lang="en-US" sz="1900">
                          <a:effectLst/>
                        </a:rPr>
                        <a:t>June 17</a:t>
                      </a:r>
                    </a:p>
                  </a:txBody>
                  <a:tcPr marL="62950" marR="62950" marT="62950" marB="62950"/>
                </a:tc>
                <a:tc>
                  <a:txBody>
                    <a:bodyPr/>
                    <a:lstStyle/>
                    <a:p>
                      <a:pPr fontAlgn="t"/>
                      <a:r>
                        <a:rPr lang="en-US" sz="1900">
                          <a:effectLst/>
                        </a:rPr>
                        <a:t>June 24</a:t>
                      </a:r>
                    </a:p>
                  </a:txBody>
                  <a:tcPr marL="62950" marR="62950" marT="62950" marB="62950"/>
                </a:tc>
                <a:tc>
                  <a:txBody>
                    <a:bodyPr/>
                    <a:lstStyle/>
                    <a:p>
                      <a:pPr fontAlgn="t"/>
                      <a:r>
                        <a:rPr lang="en-US" sz="1900">
                          <a:effectLst/>
                        </a:rPr>
                        <a:t>July 8</a:t>
                      </a:r>
                    </a:p>
                  </a:txBody>
                  <a:tcPr marL="62950" marR="62950" marT="62950" marB="62950"/>
                </a:tc>
                <a:extLst>
                  <a:ext uri="{0D108BD9-81ED-4DB2-BD59-A6C34878D82A}">
                    <a16:rowId xmlns:a16="http://schemas.microsoft.com/office/drawing/2014/main" val="3861473860"/>
                  </a:ext>
                </a:extLst>
              </a:tr>
            </a:tbl>
          </a:graphicData>
        </a:graphic>
      </p:graphicFrame>
    </p:spTree>
    <p:extLst>
      <p:ext uri="{BB962C8B-B14F-4D97-AF65-F5344CB8AC3E}">
        <p14:creationId xmlns:p14="http://schemas.microsoft.com/office/powerpoint/2010/main" val="730411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0562-4774-4FB1-AF78-4945C02D356A}"/>
              </a:ext>
            </a:extLst>
          </p:cNvPr>
          <p:cNvSpPr>
            <a:spLocks noGrp="1"/>
          </p:cNvSpPr>
          <p:nvPr>
            <p:ph type="title"/>
          </p:nvPr>
        </p:nvSpPr>
        <p:spPr/>
        <p:txBody>
          <a:bodyPr>
            <a:normAutofit/>
          </a:bodyPr>
          <a:lstStyle/>
          <a:p>
            <a:r>
              <a:rPr lang="en-US"/>
              <a:t>Florida Public Universities</a:t>
            </a:r>
            <a:br>
              <a:rPr lang="en-US"/>
            </a:br>
            <a:r>
              <a:rPr lang="en-US" sz="1800">
                <a:hlinkClick r:id="rId2"/>
              </a:rPr>
              <a:t>https://www.floridashines.org/go-to-college/get-ready-for-college/average-university-freshmen-profile</a:t>
            </a:r>
            <a:endParaRPr lang="en-US" sz="1800"/>
          </a:p>
        </p:txBody>
      </p:sp>
      <p:pic>
        <p:nvPicPr>
          <p:cNvPr id="5" name="Content Placeholder 4">
            <a:extLst>
              <a:ext uri="{FF2B5EF4-FFF2-40B4-BE49-F238E27FC236}">
                <a16:creationId xmlns:a16="http://schemas.microsoft.com/office/drawing/2014/main" id="{E15C4B7B-0FCF-4AFA-A112-A9CFAB65C61E}"/>
              </a:ext>
            </a:extLst>
          </p:cNvPr>
          <p:cNvPicPr>
            <a:picLocks noGrp="1" noChangeAspect="1"/>
          </p:cNvPicPr>
          <p:nvPr>
            <p:ph idx="1"/>
          </p:nvPr>
        </p:nvPicPr>
        <p:blipFill>
          <a:blip r:embed="rId3"/>
          <a:stretch>
            <a:fillRect/>
          </a:stretch>
        </p:blipFill>
        <p:spPr>
          <a:xfrm>
            <a:off x="1060704" y="1825624"/>
            <a:ext cx="9379897" cy="4770247"/>
          </a:xfrm>
        </p:spPr>
      </p:pic>
    </p:spTree>
    <p:extLst>
      <p:ext uri="{BB962C8B-B14F-4D97-AF65-F5344CB8AC3E}">
        <p14:creationId xmlns:p14="http://schemas.microsoft.com/office/powerpoint/2010/main" val="2754596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FB1CF1-75FB-4FA9-AB26-9DFE42D8DACE}"/>
              </a:ext>
            </a:extLst>
          </p:cNvPr>
          <p:cNvSpPr>
            <a:spLocks noGrp="1"/>
          </p:cNvSpPr>
          <p:nvPr>
            <p:ph type="title"/>
          </p:nvPr>
        </p:nvSpPr>
        <p:spPr>
          <a:xfrm>
            <a:off x="1166649" y="721805"/>
            <a:ext cx="10258732" cy="2147520"/>
          </a:xfrm>
        </p:spPr>
        <p:txBody>
          <a:bodyPr anchor="b">
            <a:normAutofit/>
          </a:bodyPr>
          <a:lstStyle/>
          <a:p>
            <a:r>
              <a:rPr lang="en-US" sz="6000"/>
              <a:t>Q&amp;A</a:t>
            </a:r>
          </a:p>
        </p:txBody>
      </p:sp>
      <p:grpSp>
        <p:nvGrpSpPr>
          <p:cNvPr id="58"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59"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4D620D1-EC90-48BD-8835-A3CF13E85618}"/>
              </a:ext>
            </a:extLst>
          </p:cNvPr>
          <p:cNvSpPr>
            <a:spLocks noGrp="1"/>
          </p:cNvSpPr>
          <p:nvPr>
            <p:ph idx="1"/>
          </p:nvPr>
        </p:nvSpPr>
        <p:spPr>
          <a:xfrm>
            <a:off x="1166649" y="3509010"/>
            <a:ext cx="10258733" cy="3057328"/>
          </a:xfrm>
        </p:spPr>
        <p:txBody>
          <a:bodyPr anchor="ctr">
            <a:normAutofit/>
          </a:bodyPr>
          <a:lstStyle/>
          <a:p>
            <a:pPr marL="0" indent="0">
              <a:buNone/>
            </a:pPr>
            <a:r>
              <a:rPr lang="en-US" sz="2000"/>
              <a:t>Thank you!</a:t>
            </a:r>
          </a:p>
        </p:txBody>
      </p:sp>
    </p:spTree>
    <p:extLst>
      <p:ext uri="{BB962C8B-B14F-4D97-AF65-F5344CB8AC3E}">
        <p14:creationId xmlns:p14="http://schemas.microsoft.com/office/powerpoint/2010/main" val="388494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B07269-7F3C-4B6C-9531-D3D0EF0379F5}"/>
              </a:ext>
            </a:extLst>
          </p:cNvPr>
          <p:cNvSpPr>
            <a:spLocks noGrp="1"/>
          </p:cNvSpPr>
          <p:nvPr>
            <p:ph type="title"/>
          </p:nvPr>
        </p:nvSpPr>
        <p:spPr>
          <a:xfrm>
            <a:off x="1166650" y="1332952"/>
            <a:ext cx="3926898" cy="3921176"/>
          </a:xfrm>
        </p:spPr>
        <p:txBody>
          <a:bodyPr anchor="ctr">
            <a:normAutofit/>
          </a:bodyPr>
          <a:lstStyle/>
          <a:p>
            <a:r>
              <a:rPr lang="en-US" sz="5400"/>
              <a:t>Welcome	</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429A9507-F8E3-47B7-9F63-4F995D80E8C2}"/>
              </a:ext>
            </a:extLst>
          </p:cNvPr>
          <p:cNvSpPr>
            <a:spLocks noGrp="1"/>
          </p:cNvSpPr>
          <p:nvPr>
            <p:ph idx="1"/>
          </p:nvPr>
        </p:nvSpPr>
        <p:spPr>
          <a:xfrm>
            <a:off x="6421120" y="499833"/>
            <a:ext cx="5100320" cy="5581226"/>
          </a:xfrm>
        </p:spPr>
        <p:txBody>
          <a:bodyPr anchor="ctr">
            <a:normAutofit/>
          </a:bodyPr>
          <a:lstStyle/>
          <a:p>
            <a:r>
              <a:rPr lang="en-US" sz="2200"/>
              <a:t>About Me</a:t>
            </a:r>
          </a:p>
          <a:p>
            <a:pPr lvl="1"/>
            <a:r>
              <a:rPr lang="en-US" sz="1800"/>
              <a:t>echavez38@dadeschools.net</a:t>
            </a:r>
          </a:p>
          <a:p>
            <a:r>
              <a:rPr lang="en-US" sz="2200"/>
              <a:t>Open Door Policy for Students, during lunch</a:t>
            </a:r>
          </a:p>
          <a:p>
            <a:r>
              <a:rPr lang="en-US" sz="2200"/>
              <a:t>Student requests on school website: Counselor Request Form</a:t>
            </a:r>
          </a:p>
          <a:p>
            <a:pPr lvl="1"/>
            <a:r>
              <a:rPr lang="en-US" sz="2200">
                <a:hlinkClick r:id="rId2"/>
              </a:rPr>
              <a:t>https://www.gomakos.org/apps/forms2/?f=26882</a:t>
            </a:r>
            <a:endParaRPr lang="en-US" sz="2200"/>
          </a:p>
          <a:p>
            <a:r>
              <a:rPr lang="en-US" sz="2200"/>
              <a:t>Parent appointments: Available on SCOIR, 8:00 a.m. – 8:30 a.m.</a:t>
            </a:r>
          </a:p>
          <a:p>
            <a:r>
              <a:rPr lang="en-US" sz="2200"/>
              <a:t>Parent /Teacher Conferences</a:t>
            </a:r>
          </a:p>
        </p:txBody>
      </p:sp>
    </p:spTree>
    <p:extLst>
      <p:ext uri="{BB962C8B-B14F-4D97-AF65-F5344CB8AC3E}">
        <p14:creationId xmlns:p14="http://schemas.microsoft.com/office/powerpoint/2010/main" val="1335120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D5AE5F-CDB1-438C-878B-37AF32524073}"/>
              </a:ext>
            </a:extLst>
          </p:cNvPr>
          <p:cNvSpPr>
            <a:spLocks noGrp="1"/>
          </p:cNvSpPr>
          <p:nvPr>
            <p:ph type="title"/>
          </p:nvPr>
        </p:nvSpPr>
        <p:spPr>
          <a:xfrm>
            <a:off x="707137" y="420625"/>
            <a:ext cx="11125694" cy="563929"/>
          </a:xfrm>
        </p:spPr>
        <p:txBody>
          <a:bodyPr anchor="b">
            <a:normAutofit fontScale="90000"/>
          </a:bodyPr>
          <a:lstStyle/>
          <a:p>
            <a:r>
              <a:rPr lang="en-US"/>
              <a:t>MAST  Graduation Requirements</a:t>
            </a:r>
          </a:p>
        </p:txBody>
      </p:sp>
      <p:grpSp>
        <p:nvGrpSpPr>
          <p:cNvPr id="14"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5"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AD5646-5DF2-42C0-9FA8-AF11C75760D6}"/>
              </a:ext>
            </a:extLst>
          </p:cNvPr>
          <p:cNvSpPr>
            <a:spLocks noGrp="1"/>
          </p:cNvSpPr>
          <p:nvPr>
            <p:ph idx="1"/>
          </p:nvPr>
        </p:nvSpPr>
        <p:spPr>
          <a:xfrm>
            <a:off x="707137" y="1276216"/>
            <a:ext cx="10718246" cy="5290122"/>
          </a:xfrm>
        </p:spPr>
        <p:txBody>
          <a:bodyPr anchor="ctr">
            <a:normAutofit/>
          </a:bodyPr>
          <a:lstStyle/>
          <a:p>
            <a:pPr marL="0" indent="0">
              <a:buNone/>
            </a:pPr>
            <a:r>
              <a:rPr lang="en-US" sz="1800" dirty="0"/>
              <a:t>MAST Program Requirements</a:t>
            </a:r>
          </a:p>
          <a:p>
            <a:pPr marL="0" indent="0">
              <a:buNone/>
            </a:pPr>
            <a:r>
              <a:rPr lang="en-US" sz="1400" dirty="0"/>
              <a:t> </a:t>
            </a:r>
            <a:r>
              <a:rPr lang="en-US" sz="1400" dirty="0">
                <a:hlinkClick r:id="rId2"/>
              </a:rPr>
              <a:t>https://www.gomakos.org/pdf/MAST%20Academy%202000-2021%20CB%20Addendum.pdf</a:t>
            </a:r>
            <a:endParaRPr lang="en-US" sz="1400" dirty="0"/>
          </a:p>
          <a:p>
            <a:r>
              <a:rPr lang="en-US" sz="1400" dirty="0"/>
              <a:t>All need</a:t>
            </a:r>
            <a:endParaRPr lang="en-US" sz="1400" dirty="0">
              <a:cs typeface="Calibri"/>
            </a:endParaRPr>
          </a:p>
          <a:p>
            <a:pPr lvl="1"/>
            <a:r>
              <a:rPr lang="en-US" sz="1400" dirty="0"/>
              <a:t>4 English credits: one college level English course required (ALL Senior year English fulfills this req.)</a:t>
            </a:r>
            <a:endParaRPr lang="en-US" sz="1400" dirty="0">
              <a:cs typeface="Calibri"/>
            </a:endParaRPr>
          </a:p>
          <a:p>
            <a:pPr lvl="1"/>
            <a:r>
              <a:rPr lang="en-US" sz="1400" dirty="0"/>
              <a:t>4 total math credits: Pre-Calculus required</a:t>
            </a:r>
            <a:endParaRPr lang="en-US" sz="1400" dirty="0">
              <a:cs typeface="Calibri"/>
            </a:endParaRPr>
          </a:p>
          <a:p>
            <a:pPr lvl="1"/>
            <a:r>
              <a:rPr lang="en-US" sz="1400" dirty="0"/>
              <a:t>5 credits of Science</a:t>
            </a:r>
            <a:endParaRPr lang="en-US" sz="1400" dirty="0">
              <a:cs typeface="Calibri"/>
            </a:endParaRPr>
          </a:p>
          <a:p>
            <a:pPr lvl="1"/>
            <a:r>
              <a:rPr lang="en-US" sz="1400" dirty="0"/>
              <a:t>3 credits Social Studies</a:t>
            </a:r>
            <a:endParaRPr lang="en-US" sz="1400" dirty="0">
              <a:cs typeface="Calibri"/>
            </a:endParaRPr>
          </a:p>
          <a:p>
            <a:pPr lvl="1"/>
            <a:r>
              <a:rPr lang="en-US" sz="1400" dirty="0"/>
              <a:t>2 credits of foreign language</a:t>
            </a:r>
            <a:endParaRPr lang="en-US" sz="1400" dirty="0">
              <a:cs typeface="Calibri"/>
            </a:endParaRPr>
          </a:p>
          <a:p>
            <a:pPr lvl="1"/>
            <a:r>
              <a:rPr lang="en-US" sz="1400" dirty="0"/>
              <a:t>Personal Fitness* (@MAST they will complete in FLVS lab-9th grade)</a:t>
            </a:r>
            <a:endParaRPr lang="en-US" sz="1400" dirty="0">
              <a:cs typeface="Calibri"/>
            </a:endParaRPr>
          </a:p>
          <a:p>
            <a:pPr lvl="1"/>
            <a:r>
              <a:rPr lang="en-US" sz="1400" dirty="0"/>
              <a:t>1 practical /fine arts credit</a:t>
            </a:r>
            <a:endParaRPr lang="en-US" sz="1400" dirty="0">
              <a:cs typeface="Calibri"/>
            </a:endParaRPr>
          </a:p>
          <a:p>
            <a:pPr lvl="1"/>
            <a:r>
              <a:rPr lang="en-US" sz="1400" dirty="0"/>
              <a:t>FLVS Course* (@MAST they complete in 9</a:t>
            </a:r>
            <a:r>
              <a:rPr lang="en-US" sz="1400" baseline="30000" dirty="0"/>
              <a:t>th</a:t>
            </a:r>
            <a:r>
              <a:rPr lang="en-US" sz="1400" dirty="0"/>
              <a:t> grade- Personal Fitness)</a:t>
            </a:r>
            <a:endParaRPr lang="en-US" sz="1400" dirty="0">
              <a:cs typeface="Calibri"/>
            </a:endParaRPr>
          </a:p>
          <a:p>
            <a:pPr lvl="1"/>
            <a:r>
              <a:rPr lang="en-US" sz="1400" dirty="0"/>
              <a:t>Pass FSA ELA or concordant score SAT/ACT and Algebra 1 EOC or concordant score PSAT/SAT/ACT</a:t>
            </a:r>
            <a:endParaRPr lang="en-US" sz="1400" dirty="0">
              <a:cs typeface="Calibri"/>
            </a:endParaRPr>
          </a:p>
          <a:p>
            <a:r>
              <a:rPr lang="en-US" sz="1400" dirty="0"/>
              <a:t>Charting the Course	</a:t>
            </a:r>
            <a:endParaRPr lang="en-US" sz="1400" dirty="0">
              <a:cs typeface="Calibri"/>
            </a:endParaRPr>
          </a:p>
          <a:p>
            <a:pPr lvl="2"/>
            <a:r>
              <a:rPr lang="en-US" sz="1400" b="1" dirty="0"/>
              <a:t>Maritime:</a:t>
            </a:r>
            <a:r>
              <a:rPr lang="en-US" sz="1400" dirty="0"/>
              <a:t> </a:t>
            </a:r>
            <a:r>
              <a:rPr lang="en-US" sz="1400" i="1" dirty="0"/>
              <a:t>AS Marine Science, 1 additional college level science course (AS, A Level, AP, DE), AS Maritime History &amp; Lit (AS General Paper), Maritime elective (senior year), Executive Internship, Swimming 1.</a:t>
            </a:r>
            <a:endParaRPr lang="en-US" sz="1400" dirty="0"/>
          </a:p>
          <a:p>
            <a:pPr lvl="2"/>
            <a:r>
              <a:rPr lang="en-US" sz="1400" b="1" dirty="0"/>
              <a:t>CAMBRIDGE Global:</a:t>
            </a:r>
            <a:r>
              <a:rPr lang="en-US" sz="1400" dirty="0"/>
              <a:t> </a:t>
            </a:r>
            <a:r>
              <a:rPr lang="en-US" sz="1400" i="1" dirty="0"/>
              <a:t>1 additional History course</a:t>
            </a:r>
            <a:r>
              <a:rPr lang="en-US" sz="1400" dirty="0"/>
              <a:t>, </a:t>
            </a:r>
            <a:r>
              <a:rPr lang="en-US" sz="1400" i="1" dirty="0"/>
              <a:t>AS Environmental Management , AS Global Perspectives &amp; Independent Research, </a:t>
            </a:r>
            <a:r>
              <a:rPr lang="en-US" sz="1400" i="1" dirty="0">
                <a:ea typeface="+mn-lt"/>
                <a:cs typeface="+mn-lt"/>
              </a:rPr>
              <a:t>meet the foreign language requirements for bi-literacy seal, Swimming 1.</a:t>
            </a:r>
            <a:r>
              <a:rPr lang="en-US" sz="1400" dirty="0"/>
              <a:t> </a:t>
            </a:r>
            <a:endParaRPr lang="en-US" sz="1400" dirty="0">
              <a:cs typeface="Calibri"/>
            </a:endParaRPr>
          </a:p>
          <a:p>
            <a:pPr lvl="2"/>
            <a:r>
              <a:rPr lang="en-US" sz="1400" b="1" dirty="0"/>
              <a:t>CAMBRIDGE STEM:</a:t>
            </a:r>
            <a:r>
              <a:rPr lang="en-US" sz="1400" dirty="0"/>
              <a:t> </a:t>
            </a:r>
            <a:r>
              <a:rPr lang="en-US" sz="1400" i="1" dirty="0"/>
              <a:t>AS Environmental Management, one additional A level Science course, AS Global Perspectives &amp; Independent Research, participation in a minimum of 1 approved STEM competition Experimental Science class. Approved list includes but is not limited to: Vex Robotics, Fairchild Challenge, SECME Olympiad, Mu Alpha Theta or District Science Fair, Swimming 1.</a:t>
            </a:r>
            <a:endParaRPr lang="en-US" sz="1400" dirty="0">
              <a:cs typeface="Calibri" panose="020F0502020204030204"/>
            </a:endParaRPr>
          </a:p>
          <a:p>
            <a:pPr marL="457200" lvl="1" indent="0">
              <a:buNone/>
            </a:pPr>
            <a:endParaRPr lang="en-US" sz="500"/>
          </a:p>
          <a:p>
            <a:pPr lvl="1"/>
            <a:endParaRPr lang="en-US" sz="500"/>
          </a:p>
          <a:p>
            <a:pPr lvl="1"/>
            <a:endParaRPr lang="en-US" sz="500"/>
          </a:p>
        </p:txBody>
      </p:sp>
    </p:spTree>
    <p:extLst>
      <p:ext uri="{BB962C8B-B14F-4D97-AF65-F5344CB8AC3E}">
        <p14:creationId xmlns:p14="http://schemas.microsoft.com/office/powerpoint/2010/main" val="180441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6108D8-1BBC-47CC-9A00-6D0F2ACA333D}"/>
              </a:ext>
            </a:extLst>
          </p:cNvPr>
          <p:cNvSpPr>
            <a:spLocks noGrp="1"/>
          </p:cNvSpPr>
          <p:nvPr>
            <p:ph type="title"/>
          </p:nvPr>
        </p:nvSpPr>
        <p:spPr>
          <a:xfrm>
            <a:off x="1166650" y="1332952"/>
            <a:ext cx="3926898" cy="3921176"/>
          </a:xfrm>
        </p:spPr>
        <p:txBody>
          <a:bodyPr anchor="ctr">
            <a:normAutofit/>
          </a:bodyPr>
          <a:lstStyle/>
          <a:p>
            <a:r>
              <a:rPr lang="en-US" sz="5000"/>
              <a:t>Graduation Requirements</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508321D-74E3-4BA5-A66E-6DD2BC1F0853}"/>
              </a:ext>
            </a:extLst>
          </p:cNvPr>
          <p:cNvSpPr>
            <a:spLocks noGrp="1"/>
          </p:cNvSpPr>
          <p:nvPr>
            <p:ph idx="1"/>
          </p:nvPr>
        </p:nvSpPr>
        <p:spPr>
          <a:xfrm>
            <a:off x="6421120" y="499833"/>
            <a:ext cx="5100320" cy="5581226"/>
          </a:xfrm>
        </p:spPr>
        <p:txBody>
          <a:bodyPr anchor="ctr">
            <a:normAutofit/>
          </a:bodyPr>
          <a:lstStyle/>
          <a:p>
            <a:endParaRPr lang="en-US" sz="2200"/>
          </a:p>
          <a:p>
            <a:r>
              <a:rPr lang="en-US" sz="2200"/>
              <a:t>Florida Department of Education</a:t>
            </a:r>
          </a:p>
          <a:p>
            <a:pPr lvl="1"/>
            <a:r>
              <a:rPr lang="en-US" sz="2200">
                <a:hlinkClick r:id="rId2"/>
              </a:rPr>
              <a:t>https://www.gomakos.org/ourpages/auto/2019/7/30/48657509/1415a-forwardflyer.pdf?rnd=1564469528189</a:t>
            </a:r>
            <a:endParaRPr lang="en-US" sz="2200"/>
          </a:p>
          <a:p>
            <a:r>
              <a:rPr lang="en-US" sz="2200"/>
              <a:t>Grad TRACK </a:t>
            </a:r>
            <a:r>
              <a:rPr lang="en-US" sz="2200">
                <a:hlinkClick r:id="rId3"/>
              </a:rPr>
              <a:t>https://dadeschools.eduvision.tv/directplayer.aspx?q=3SfVi13wT7Td7aEhU%252fcCHnfJBhsJkHGrh7orwU%252f0YSe5KH%252bzxzuOxw%253d%253d</a:t>
            </a:r>
            <a:endParaRPr lang="en-US" sz="2200"/>
          </a:p>
          <a:p>
            <a:r>
              <a:rPr lang="en-US" sz="2200"/>
              <a:t>Course histories reviewed a  minimum of twice yearly by counselors </a:t>
            </a:r>
          </a:p>
          <a:p>
            <a:r>
              <a:rPr lang="en-US" sz="2200"/>
              <a:t>Review for any omissions, ex. FLVS course, dual enrollment or course from previous school</a:t>
            </a:r>
          </a:p>
          <a:p>
            <a:endParaRPr lang="en-US" sz="2200"/>
          </a:p>
          <a:p>
            <a:pPr marL="0" indent="0">
              <a:buNone/>
            </a:pPr>
            <a:endParaRPr lang="en-US" sz="2200"/>
          </a:p>
        </p:txBody>
      </p:sp>
    </p:spTree>
    <p:extLst>
      <p:ext uri="{BB962C8B-B14F-4D97-AF65-F5344CB8AC3E}">
        <p14:creationId xmlns:p14="http://schemas.microsoft.com/office/powerpoint/2010/main" val="283860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962988-CCCE-413B-AF40-6DDB1905F753}"/>
              </a:ext>
            </a:extLst>
          </p:cNvPr>
          <p:cNvSpPr>
            <a:spLocks noGrp="1"/>
          </p:cNvSpPr>
          <p:nvPr>
            <p:ph type="title"/>
          </p:nvPr>
        </p:nvSpPr>
        <p:spPr>
          <a:xfrm>
            <a:off x="1166650" y="1332952"/>
            <a:ext cx="3926898" cy="3921176"/>
          </a:xfrm>
        </p:spPr>
        <p:txBody>
          <a:bodyPr anchor="ctr">
            <a:normAutofit/>
          </a:bodyPr>
          <a:lstStyle/>
          <a:p>
            <a:r>
              <a:rPr lang="en-US" sz="5400"/>
              <a:t>Community Service	</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356287A-F791-43A1-87CE-F985BF1D9426}"/>
              </a:ext>
            </a:extLst>
          </p:cNvPr>
          <p:cNvSpPr>
            <a:spLocks noGrp="1"/>
          </p:cNvSpPr>
          <p:nvPr>
            <p:ph idx="1"/>
          </p:nvPr>
        </p:nvSpPr>
        <p:spPr>
          <a:xfrm>
            <a:off x="6421120" y="499833"/>
            <a:ext cx="5100320" cy="5581226"/>
          </a:xfrm>
        </p:spPr>
        <p:txBody>
          <a:bodyPr anchor="ctr">
            <a:normAutofit/>
          </a:bodyPr>
          <a:lstStyle/>
          <a:p>
            <a:r>
              <a:rPr lang="en-US" sz="2200" dirty="0"/>
              <a:t>100 hours</a:t>
            </a:r>
          </a:p>
          <a:p>
            <a:r>
              <a:rPr lang="en-US" sz="2200" dirty="0"/>
              <a:t>Non-profit organizations</a:t>
            </a:r>
            <a:endParaRPr lang="en-US" sz="2200" dirty="0">
              <a:cs typeface="Calibri"/>
            </a:endParaRPr>
          </a:p>
          <a:p>
            <a:r>
              <a:rPr lang="en-US" sz="2200" dirty="0"/>
              <a:t>Community Service Activity Log Form </a:t>
            </a:r>
            <a:r>
              <a:rPr lang="en-US" sz="2200" dirty="0">
                <a:hlinkClick r:id="rId2"/>
              </a:rPr>
              <a:t>https://www.gomakos.org/ourpages/auto/2020/9/15/58454332/CS%20Form.pdf?rnd=1600206526278</a:t>
            </a:r>
            <a:endParaRPr lang="en-US" sz="2200" dirty="0"/>
          </a:p>
          <a:p>
            <a:r>
              <a:rPr lang="en-US" sz="2200" dirty="0"/>
              <a:t>Submit to counselor in Spring (or as soon as you have 100 hours or more)</a:t>
            </a:r>
            <a:endParaRPr lang="en-US" sz="2200" dirty="0">
              <a:cs typeface="Calibri"/>
            </a:endParaRPr>
          </a:p>
          <a:p>
            <a:pPr marL="0" indent="0">
              <a:buNone/>
            </a:pPr>
            <a:endParaRPr lang="en-US" sz="2200" dirty="0">
              <a:cs typeface="Calibri"/>
            </a:endParaRPr>
          </a:p>
        </p:txBody>
      </p:sp>
    </p:spTree>
    <p:extLst>
      <p:ext uri="{BB962C8B-B14F-4D97-AF65-F5344CB8AC3E}">
        <p14:creationId xmlns:p14="http://schemas.microsoft.com/office/powerpoint/2010/main" val="1184001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CA6D7-4C80-4204-800F-8805A13B951B}"/>
              </a:ext>
            </a:extLst>
          </p:cNvPr>
          <p:cNvSpPr>
            <a:spLocks noGrp="1"/>
          </p:cNvSpPr>
          <p:nvPr>
            <p:ph type="title"/>
          </p:nvPr>
        </p:nvSpPr>
        <p:spPr>
          <a:xfrm>
            <a:off x="1166650" y="1332952"/>
            <a:ext cx="3926898" cy="3921176"/>
          </a:xfrm>
        </p:spPr>
        <p:txBody>
          <a:bodyPr anchor="ctr">
            <a:normAutofit/>
          </a:bodyPr>
          <a:lstStyle/>
          <a:p>
            <a:r>
              <a:rPr lang="en-US" sz="5400"/>
              <a:t>GPA		</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F08DBDE9-9852-428A-9CED-00692F792427}"/>
              </a:ext>
            </a:extLst>
          </p:cNvPr>
          <p:cNvSpPr>
            <a:spLocks noGrp="1"/>
          </p:cNvSpPr>
          <p:nvPr>
            <p:ph idx="1"/>
          </p:nvPr>
        </p:nvSpPr>
        <p:spPr>
          <a:xfrm>
            <a:off x="6421120" y="499833"/>
            <a:ext cx="5100320" cy="5581226"/>
          </a:xfrm>
        </p:spPr>
        <p:txBody>
          <a:bodyPr anchor="ctr">
            <a:normAutofit/>
          </a:bodyPr>
          <a:lstStyle/>
          <a:p>
            <a:r>
              <a:rPr lang="en-US" sz="2200"/>
              <a:t>4.0 scale</a:t>
            </a:r>
          </a:p>
          <a:p>
            <a:r>
              <a:rPr lang="en-US" sz="2200"/>
              <a:t>Weighted  vs. Unweighted</a:t>
            </a:r>
          </a:p>
          <a:p>
            <a:r>
              <a:rPr lang="en-US" sz="2200"/>
              <a:t>Honors, AP, DE, AICE</a:t>
            </a:r>
          </a:p>
          <a:p>
            <a:r>
              <a:rPr lang="en-US" sz="2200"/>
              <a:t>Students GPA recalculates	</a:t>
            </a:r>
          </a:p>
          <a:p>
            <a:pPr lvl="1"/>
            <a:r>
              <a:rPr lang="en-US" sz="2200"/>
              <a:t>End of school year	</a:t>
            </a:r>
          </a:p>
          <a:p>
            <a:pPr lvl="1"/>
            <a:r>
              <a:rPr lang="en-US" sz="2200"/>
              <a:t>Beginning of school year</a:t>
            </a:r>
          </a:p>
          <a:p>
            <a:pPr lvl="1"/>
            <a:r>
              <a:rPr lang="en-US" sz="2200"/>
              <a:t>Middle of School year (only includes term 1 classes ex. Swimming, Government, Personal Fitness)</a:t>
            </a:r>
          </a:p>
          <a:p>
            <a:pPr marL="0" indent="0">
              <a:buNone/>
            </a:pPr>
            <a:r>
              <a:rPr lang="en-US" sz="2200"/>
              <a:t>** ONLY FINAL GRADES are calculated in GPA. </a:t>
            </a:r>
            <a:r>
              <a:rPr lang="en-US" sz="2200" i="1"/>
              <a:t>9 week grades are not on transcript, nor are they calculated into GPA after each grading period</a:t>
            </a:r>
            <a:r>
              <a:rPr lang="en-US" sz="2200"/>
              <a:t>. </a:t>
            </a:r>
          </a:p>
        </p:txBody>
      </p:sp>
    </p:spTree>
    <p:extLst>
      <p:ext uri="{BB962C8B-B14F-4D97-AF65-F5344CB8AC3E}">
        <p14:creationId xmlns:p14="http://schemas.microsoft.com/office/powerpoint/2010/main" val="763863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3BC71B-70B6-4011-8B51-35FDE17713C0}"/>
              </a:ext>
            </a:extLst>
          </p:cNvPr>
          <p:cNvSpPr>
            <a:spLocks noGrp="1"/>
          </p:cNvSpPr>
          <p:nvPr>
            <p:ph type="title"/>
          </p:nvPr>
        </p:nvSpPr>
        <p:spPr>
          <a:xfrm>
            <a:off x="1166649" y="721805"/>
            <a:ext cx="10258732" cy="2147520"/>
          </a:xfrm>
        </p:spPr>
        <p:txBody>
          <a:bodyPr anchor="b">
            <a:normAutofit/>
          </a:bodyPr>
          <a:lstStyle/>
          <a:p>
            <a:r>
              <a:rPr lang="en-US" sz="6000"/>
              <a:t>College Admissions Process</a:t>
            </a:r>
          </a:p>
        </p:txBody>
      </p:sp>
      <p:grpSp>
        <p:nvGrpSpPr>
          <p:cNvPr id="14"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5"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FC2AF1-CB98-4F8E-A072-7F0D3B99EA79}"/>
              </a:ext>
            </a:extLst>
          </p:cNvPr>
          <p:cNvSpPr>
            <a:spLocks noGrp="1"/>
          </p:cNvSpPr>
          <p:nvPr>
            <p:ph idx="1"/>
          </p:nvPr>
        </p:nvSpPr>
        <p:spPr>
          <a:xfrm>
            <a:off x="1166649" y="3509010"/>
            <a:ext cx="10258733" cy="3057328"/>
          </a:xfrm>
        </p:spPr>
        <p:txBody>
          <a:bodyPr anchor="ctr">
            <a:normAutofit fontScale="92500" lnSpcReduction="20000"/>
          </a:bodyPr>
          <a:lstStyle/>
          <a:p>
            <a:r>
              <a:rPr lang="en-US" sz="1500"/>
              <a:t>College List</a:t>
            </a:r>
          </a:p>
          <a:p>
            <a:r>
              <a:rPr lang="en-US" sz="1500"/>
              <a:t>Campus Tours/Visits, can be a pre-approved excused absence</a:t>
            </a:r>
            <a:endParaRPr lang="en-US" sz="1500">
              <a:cs typeface="Calibri"/>
            </a:endParaRPr>
          </a:p>
          <a:p>
            <a:r>
              <a:rPr lang="en-US" sz="1500"/>
              <a:t>SCOIR College Planning System</a:t>
            </a:r>
          </a:p>
          <a:p>
            <a:r>
              <a:rPr lang="en-US" sz="1500" b="0" i="0">
                <a:effectLst/>
                <a:latin typeface="Calibri"/>
                <a:cs typeface="Calibri"/>
              </a:rPr>
              <a:t>As a parent or guardian, you will be able to view their profiles, see their college list, conduct your own college searches, and suggest colleges for your student to consider. Scoir also provides parents with financial tools so that you can get a better sense of the cost of attendance at various colleges during the selection process.</a:t>
            </a:r>
            <a:endParaRPr lang="en-US" sz="1500">
              <a:latin typeface="Calibri"/>
              <a:cs typeface="Calibri"/>
            </a:endParaRPr>
          </a:p>
          <a:p>
            <a:pPr lvl="1"/>
            <a:r>
              <a:rPr lang="en-US" sz="1500"/>
              <a:t>Invitations sent to students</a:t>
            </a:r>
          </a:p>
          <a:p>
            <a:pPr lvl="1"/>
            <a:r>
              <a:rPr lang="en-US" sz="1500"/>
              <a:t>Student needs to invite parent (Under "My Profile")</a:t>
            </a:r>
            <a:endParaRPr lang="en-US" sz="1500">
              <a:cs typeface="Calibri"/>
            </a:endParaRPr>
          </a:p>
          <a:p>
            <a:pPr lvl="1"/>
            <a:r>
              <a:rPr lang="en-US" sz="1500"/>
              <a:t>Student should complete their profile, "You Science" Career Assessment, and start researching colleges/College Search, set College preferences.</a:t>
            </a:r>
          </a:p>
          <a:p>
            <a:r>
              <a:rPr lang="en-US" sz="1500"/>
              <a:t>SCOIR Student Application Information Video </a:t>
            </a:r>
            <a:r>
              <a:rPr lang="en-US" sz="1500">
                <a:hlinkClick r:id="rId2"/>
              </a:rPr>
              <a:t>https://vimeo.com/463477776</a:t>
            </a:r>
            <a:endParaRPr lang="en-US" sz="1500"/>
          </a:p>
          <a:p>
            <a:r>
              <a:rPr lang="en-US" sz="1500"/>
              <a:t>Florida Student Scholarships/Bright Futures</a:t>
            </a:r>
          </a:p>
          <a:p>
            <a:pPr lvl="1"/>
            <a:r>
              <a:rPr lang="en-US" sz="1500">
                <a:hlinkClick r:id="rId3"/>
              </a:rPr>
              <a:t>https://www.floridastudentfinancialaidsg.org/SAPBFMAIN/SAPBFMAIN</a:t>
            </a:r>
            <a:endParaRPr lang="en-US" sz="1500"/>
          </a:p>
          <a:p>
            <a:endParaRPr lang="en-US" sz="1100"/>
          </a:p>
        </p:txBody>
      </p:sp>
    </p:spTree>
    <p:extLst>
      <p:ext uri="{BB962C8B-B14F-4D97-AF65-F5344CB8AC3E}">
        <p14:creationId xmlns:p14="http://schemas.microsoft.com/office/powerpoint/2010/main" val="343349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92C2BD-A7E7-4C41-986F-43DEE2EBC3BF}"/>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2200" kern="1200">
                <a:solidFill>
                  <a:schemeClr val="bg1"/>
                </a:solidFill>
                <a:latin typeface="+mj-lt"/>
                <a:ea typeface="+mj-ea"/>
                <a:cs typeface="+mj-cs"/>
              </a:rPr>
              <a:t>Bright Futures</a:t>
            </a:r>
            <a:br>
              <a:rPr lang="en-US" sz="2200" kern="1200">
                <a:solidFill>
                  <a:schemeClr val="bg1"/>
                </a:solidFill>
                <a:latin typeface="+mj-lt"/>
                <a:ea typeface="+mj-ea"/>
                <a:cs typeface="+mj-cs"/>
              </a:rPr>
            </a:br>
            <a:r>
              <a:rPr lang="en-US" sz="2200" kern="1200">
                <a:solidFill>
                  <a:schemeClr val="bg1"/>
                </a:solidFill>
                <a:latin typeface="+mj-lt"/>
                <a:ea typeface="+mj-ea"/>
                <a:cs typeface="+mj-cs"/>
              </a:rPr>
              <a:t>Florida Academic Scholars/Florida medallion Scholars</a:t>
            </a:r>
          </a:p>
        </p:txBody>
      </p:sp>
      <p:pic>
        <p:nvPicPr>
          <p:cNvPr id="5" name="Content Placeholder 4">
            <a:extLst>
              <a:ext uri="{FF2B5EF4-FFF2-40B4-BE49-F238E27FC236}">
                <a16:creationId xmlns:a16="http://schemas.microsoft.com/office/drawing/2014/main" id="{201424F9-7B7C-41CA-B775-EC4988725CE5}"/>
              </a:ext>
            </a:extLst>
          </p:cNvPr>
          <p:cNvPicPr>
            <a:picLocks noGrp="1" noChangeAspect="1"/>
          </p:cNvPicPr>
          <p:nvPr>
            <p:ph idx="1"/>
          </p:nvPr>
        </p:nvPicPr>
        <p:blipFill>
          <a:blip r:embed="rId2"/>
          <a:stretch>
            <a:fillRect/>
          </a:stretch>
        </p:blipFill>
        <p:spPr>
          <a:xfrm>
            <a:off x="1267209" y="1675227"/>
            <a:ext cx="9657581" cy="4394199"/>
          </a:xfrm>
          <a:prstGeom prst="rect">
            <a:avLst/>
          </a:prstGeom>
        </p:spPr>
      </p:pic>
    </p:spTree>
    <p:extLst>
      <p:ext uri="{BB962C8B-B14F-4D97-AF65-F5344CB8AC3E}">
        <p14:creationId xmlns:p14="http://schemas.microsoft.com/office/powerpoint/2010/main" val="3149445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2AC420E-F79A-4FB7-8013-94B1E8B63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592824" cy="3233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145E41-1940-4415-8108-695831066DED}"/>
              </a:ext>
            </a:extLst>
          </p:cNvPr>
          <p:cNvSpPr>
            <a:spLocks noGrp="1"/>
          </p:cNvSpPr>
          <p:nvPr>
            <p:ph type="title"/>
          </p:nvPr>
        </p:nvSpPr>
        <p:spPr>
          <a:xfrm>
            <a:off x="1166648" y="655591"/>
            <a:ext cx="4929352" cy="2315616"/>
          </a:xfrm>
        </p:spPr>
        <p:txBody>
          <a:bodyPr>
            <a:normAutofit/>
          </a:bodyPr>
          <a:lstStyle/>
          <a:p>
            <a:r>
              <a:rPr lang="en-US"/>
              <a:t>SAT vs. ACT</a:t>
            </a:r>
          </a:p>
        </p:txBody>
      </p:sp>
      <p:sp>
        <p:nvSpPr>
          <p:cNvPr id="14" name="Rectangle 13">
            <a:extLst>
              <a:ext uri="{FF2B5EF4-FFF2-40B4-BE49-F238E27FC236}">
                <a16:creationId xmlns:a16="http://schemas.microsoft.com/office/drawing/2014/main" id="{BF647E38-F93D-4661-8D77-CE13EEB65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8E8872B6-836E-4281-A971-D133C61875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7" name="Rectangle 64">
              <a:extLst>
                <a:ext uri="{FF2B5EF4-FFF2-40B4-BE49-F238E27FC236}">
                  <a16:creationId xmlns:a16="http://schemas.microsoft.com/office/drawing/2014/main" id="{0B655FA0-F08E-419A-83F5-23E3ADA5A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D8E9261-7E3D-4B22-9B39-8CC1D4F43F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32485D7-A2AD-470C-BD26-EABCF63F9C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22BD4173-4E70-447E-9DFE-F4E5CB830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037F912F-356C-4A91-B15E-7A1D626E6D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49B3E584-4770-448C-AEA7-2CEE9F850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B0DAED8-C4B6-4A57-9196-B11759865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72B27AFA-86A5-4FB9-9FE1-33E250396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655899FB-5538-4E4C-B95A-D3BA49BBD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885694C0-F226-4392-885A-1056B163F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83E3282-BB58-46D8-BB45-F7F2DBCCF1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402E8DFE-1141-4DAF-AB0C-A74CC0EFD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B261BAA8-8B84-4751-80F6-9153C68F2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0FB8389-B4B0-4276-A6EB-5535937738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7E496AA7-168D-4B53-A954-31C3A61C22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E0223324-6476-4A1F-B26F-77CB4E5AA0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81E2E8B6-2216-47C5-A3C2-1DBAD819E3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9A0ABF1C-7928-4DD3-B9A6-6B599599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D1F42DA-9F6E-477D-B3BB-92EC089DB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9457FA40-677B-4BAA-BF89-253A485DD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D6C80E47-971C-437F-B030-191115B01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606971"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10B5BDF-82D8-4B93-BADA-2B3F325F52F0}"/>
              </a:ext>
            </a:extLst>
          </p:cNvPr>
          <p:cNvSpPr>
            <a:spLocks noGrp="1"/>
          </p:cNvSpPr>
          <p:nvPr>
            <p:ph idx="1"/>
          </p:nvPr>
        </p:nvSpPr>
        <p:spPr>
          <a:xfrm>
            <a:off x="7169101" y="521207"/>
            <a:ext cx="4496426" cy="5957789"/>
          </a:xfrm>
        </p:spPr>
        <p:txBody>
          <a:bodyPr anchor="ctr">
            <a:normAutofit/>
          </a:bodyPr>
          <a:lstStyle/>
          <a:p>
            <a:r>
              <a:rPr lang="en-US" sz="1900" b="0" i="0">
                <a:effectLst/>
                <a:latin typeface="Roboto" panose="02000000000000000000" pitchFamily="2" charset="0"/>
              </a:rPr>
              <a:t>SAT includes a Reading Test, Writing and Language Test, and a Math Test. The SAT has an </a:t>
            </a:r>
            <a:r>
              <a:rPr lang="en-US" sz="1900" b="0" i="0" u="none" strike="noStrike">
                <a:effectLst/>
                <a:latin typeface="Roboto" panose="02000000000000000000" pitchFamily="2" charset="0"/>
                <a:hlinkClick r:id="rId2"/>
              </a:rPr>
              <a:t>optional essay component,</a:t>
            </a:r>
            <a:r>
              <a:rPr lang="en-US" sz="1900" b="0" i="0">
                <a:effectLst/>
                <a:latin typeface="Roboto" panose="02000000000000000000" pitchFamily="2" charset="0"/>
              </a:rPr>
              <a:t> which some colleges will require.</a:t>
            </a:r>
          </a:p>
          <a:p>
            <a:endParaRPr lang="en-US" sz="1900" b="0" i="0">
              <a:effectLst/>
              <a:latin typeface="Roboto" panose="02000000000000000000" pitchFamily="2" charset="0"/>
            </a:endParaRPr>
          </a:p>
          <a:p>
            <a:r>
              <a:rPr lang="en-US" sz="1900" b="0" i="0">
                <a:effectLst/>
                <a:latin typeface="Roboto" panose="02000000000000000000" pitchFamily="2" charset="0"/>
              </a:rPr>
              <a:t>The ACT contains multiple choice tests in four areas: English, Mathematics, Reading, and Science. ACT’s writing test is optional and will not affect your composite score. </a:t>
            </a:r>
          </a:p>
        </p:txBody>
      </p:sp>
      <p:graphicFrame>
        <p:nvGraphicFramePr>
          <p:cNvPr id="5" name="Table 4">
            <a:extLst>
              <a:ext uri="{FF2B5EF4-FFF2-40B4-BE49-F238E27FC236}">
                <a16:creationId xmlns:a16="http://schemas.microsoft.com/office/drawing/2014/main" id="{1AFB14CC-1F0C-4039-8BB9-C969C9C4655E}"/>
              </a:ext>
            </a:extLst>
          </p:cNvPr>
          <p:cNvGraphicFramePr>
            <a:graphicFrameLocks noGrp="1"/>
          </p:cNvGraphicFramePr>
          <p:nvPr>
            <p:extLst>
              <p:ext uri="{D42A27DB-BD31-4B8C-83A1-F6EECF244321}">
                <p14:modId xmlns:p14="http://schemas.microsoft.com/office/powerpoint/2010/main" val="1998777064"/>
              </p:ext>
            </p:extLst>
          </p:nvPr>
        </p:nvGraphicFramePr>
        <p:xfrm>
          <a:off x="885814" y="3490536"/>
          <a:ext cx="5491020" cy="3115893"/>
        </p:xfrm>
        <a:graphic>
          <a:graphicData uri="http://schemas.openxmlformats.org/drawingml/2006/table">
            <a:tbl>
              <a:tblPr firstRow="1" bandRow="1">
                <a:solidFill>
                  <a:schemeClr val="bg1">
                    <a:lumMod val="95000"/>
                  </a:schemeClr>
                </a:solidFill>
              </a:tblPr>
              <a:tblGrid>
                <a:gridCol w="1013247">
                  <a:extLst>
                    <a:ext uri="{9D8B030D-6E8A-4147-A177-3AD203B41FA5}">
                      <a16:colId xmlns:a16="http://schemas.microsoft.com/office/drawing/2014/main" val="2505574451"/>
                    </a:ext>
                  </a:extLst>
                </a:gridCol>
                <a:gridCol w="2659554">
                  <a:extLst>
                    <a:ext uri="{9D8B030D-6E8A-4147-A177-3AD203B41FA5}">
                      <a16:colId xmlns:a16="http://schemas.microsoft.com/office/drawing/2014/main" val="3513292900"/>
                    </a:ext>
                  </a:extLst>
                </a:gridCol>
                <a:gridCol w="1818219">
                  <a:extLst>
                    <a:ext uri="{9D8B030D-6E8A-4147-A177-3AD203B41FA5}">
                      <a16:colId xmlns:a16="http://schemas.microsoft.com/office/drawing/2014/main" val="946629698"/>
                    </a:ext>
                  </a:extLst>
                </a:gridCol>
              </a:tblGrid>
              <a:tr h="233716">
                <a:tc gridSpan="3">
                  <a:txBody>
                    <a:bodyPr/>
                    <a:lstStyle/>
                    <a:p>
                      <a:r>
                        <a:rPr lang="en-US" sz="1000" b="0" cap="none" spc="0">
                          <a:solidFill>
                            <a:schemeClr val="bg1"/>
                          </a:solidFill>
                        </a:rPr>
                        <a:t>Test Format</a:t>
                      </a:r>
                    </a:p>
                  </a:txBody>
                  <a:tcPr marL="22931" marR="22931" marT="54652" marB="11465" anchor="ctr">
                    <a:lnL w="12700" cmpd="sng">
                      <a:noFill/>
                    </a:lnL>
                    <a:lnR w="12700" cmpd="sng">
                      <a:noFill/>
                    </a:lnR>
                    <a:lnT w="19050" cap="flat" cmpd="sng" algn="ctr">
                      <a:noFill/>
                      <a:prstDash val="solid"/>
                    </a:lnT>
                    <a:lnB w="38100" cmpd="sng">
                      <a:noFill/>
                    </a:lnB>
                    <a:solidFill>
                      <a:schemeClr val="accent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13433126"/>
                  </a:ext>
                </a:extLst>
              </a:tr>
              <a:tr h="208747">
                <a:tc>
                  <a:txBody>
                    <a:bodyPr/>
                    <a:lstStyle/>
                    <a:p>
                      <a:pPr algn="l" fontAlgn="t"/>
                      <a:r>
                        <a:rPr lang="en-US" sz="700" cap="none" spc="0">
                          <a:solidFill>
                            <a:schemeClr val="tx1"/>
                          </a:solidFill>
                          <a:effectLst/>
                          <a:latin typeface="Roboto Bold"/>
                        </a:rPr>
                        <a:t>Structure and Timing</a:t>
                      </a:r>
                    </a:p>
                  </a:txBody>
                  <a:tcPr marL="15287" marR="15287" marT="54652" marB="22931">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t"/>
                      <a:r>
                        <a:rPr lang="en-US" sz="700" cap="none" spc="0">
                          <a:solidFill>
                            <a:schemeClr val="tx1"/>
                          </a:solidFill>
                          <a:effectLst/>
                          <a:latin typeface="Roboto Bold"/>
                        </a:rPr>
                        <a:t>SAT</a:t>
                      </a:r>
                    </a:p>
                  </a:txBody>
                  <a:tcPr marL="15287" marR="15287" marT="54652" marB="22931">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t"/>
                      <a:r>
                        <a:rPr lang="en-US" sz="700" cap="none" spc="0">
                          <a:solidFill>
                            <a:schemeClr val="tx1"/>
                          </a:solidFill>
                          <a:effectLst/>
                          <a:latin typeface="Roboto Bold"/>
                        </a:rPr>
                        <a:t>ACT</a:t>
                      </a:r>
                    </a:p>
                  </a:txBody>
                  <a:tcPr marL="15287" marR="15287" marT="54652" marB="22931">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125002851"/>
                  </a:ext>
                </a:extLst>
              </a:tr>
              <a:tr h="318051">
                <a:tc>
                  <a:txBody>
                    <a:bodyPr/>
                    <a:lstStyle/>
                    <a:p>
                      <a:pPr algn="l" fontAlgn="t"/>
                      <a:r>
                        <a:rPr lang="en-US" sz="700" cap="none" spc="0">
                          <a:solidFill>
                            <a:schemeClr val="tx1"/>
                          </a:solidFill>
                          <a:effectLst/>
                          <a:latin typeface="Roboto Bold"/>
                        </a:rPr>
                        <a:t>Testing time</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3 hours</a:t>
                      </a:r>
                      <a:br>
                        <a:rPr lang="en-US" sz="700" cap="none" spc="0">
                          <a:solidFill>
                            <a:schemeClr val="tx1"/>
                          </a:solidFill>
                          <a:effectLst/>
                        </a:rPr>
                      </a:br>
                      <a:r>
                        <a:rPr lang="en-US" sz="700" cap="none" spc="0">
                          <a:solidFill>
                            <a:schemeClr val="tx1"/>
                          </a:solidFill>
                          <a:effectLst/>
                        </a:rPr>
                        <a:t>+ 50-minute essay (optional)</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2 hours 55 minutes</a:t>
                      </a:r>
                      <a:br>
                        <a:rPr lang="en-US" sz="700" cap="none" spc="0">
                          <a:solidFill>
                            <a:schemeClr val="tx1"/>
                          </a:solidFill>
                          <a:effectLst/>
                        </a:rPr>
                      </a:br>
                      <a:r>
                        <a:rPr lang="en-US" sz="700" cap="none" spc="0">
                          <a:solidFill>
                            <a:schemeClr val="tx1"/>
                          </a:solidFill>
                          <a:effectLst/>
                        </a:rPr>
                        <a:t>+ 40-minute essay (optional)</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593228780"/>
                  </a:ext>
                </a:extLst>
              </a:tr>
              <a:tr h="208747">
                <a:tc>
                  <a:txBody>
                    <a:bodyPr/>
                    <a:lstStyle/>
                    <a:p>
                      <a:pPr algn="l" fontAlgn="t"/>
                      <a:r>
                        <a:rPr lang="en-US" sz="700" cap="none" spc="0">
                          <a:solidFill>
                            <a:schemeClr val="tx1"/>
                          </a:solidFill>
                          <a:effectLst/>
                          <a:latin typeface="Roboto Bold"/>
                        </a:rPr>
                        <a:t>Structure</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3 tests + optional essay</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4 tests + optional writing test</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388878478"/>
                  </a:ext>
                </a:extLst>
              </a:tr>
              <a:tr h="208747">
                <a:tc>
                  <a:txBody>
                    <a:bodyPr/>
                    <a:lstStyle/>
                    <a:p>
                      <a:pPr algn="l" fontAlgn="t"/>
                      <a:r>
                        <a:rPr lang="en-US" sz="700" cap="none" spc="0">
                          <a:solidFill>
                            <a:schemeClr val="tx1"/>
                          </a:solidFill>
                          <a:effectLst/>
                          <a:latin typeface="Roboto Bold"/>
                        </a:rPr>
                        <a:t>Number of questions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154</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215</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734442508"/>
                  </a:ext>
                </a:extLst>
              </a:tr>
              <a:tr h="208747">
                <a:tc>
                  <a:txBody>
                    <a:bodyPr/>
                    <a:lstStyle/>
                    <a:p>
                      <a:pPr algn="l" fontAlgn="t"/>
                      <a:r>
                        <a:rPr lang="en-US" sz="700" cap="none" spc="0">
                          <a:solidFill>
                            <a:schemeClr val="tx1"/>
                          </a:solidFill>
                          <a:effectLst/>
                          <a:latin typeface="Roboto Bold"/>
                        </a:rPr>
                        <a:t>Time per question</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1 minute, 10 seconds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49 seconds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1320058134"/>
                  </a:ext>
                </a:extLst>
              </a:tr>
              <a:tr h="318051">
                <a:tc>
                  <a:txBody>
                    <a:bodyPr/>
                    <a:lstStyle/>
                    <a:p>
                      <a:pPr algn="l" fontAlgn="t"/>
                      <a:r>
                        <a:rPr lang="en-US" sz="700" cap="none" spc="0">
                          <a:solidFill>
                            <a:schemeClr val="tx1"/>
                          </a:solidFill>
                          <a:effectLst/>
                          <a:latin typeface="Roboto Bold"/>
                        </a:rPr>
                        <a:t>Score range</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Composite 400–1600 (SAT Essay: reported in 3 dimensions, each 2–8)</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cap="none" spc="0">
                          <a:solidFill>
                            <a:schemeClr val="tx1"/>
                          </a:solidFill>
                          <a:effectLst/>
                        </a:rPr>
                        <a:t>Composite 1–36 (writing domain scores: 2–12)</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1952873404"/>
                  </a:ext>
                </a:extLst>
              </a:tr>
              <a:tr h="1411087">
                <a:tc>
                  <a:txBody>
                    <a:bodyPr/>
                    <a:lstStyle/>
                    <a:p>
                      <a:pPr algn="l" fontAlgn="t"/>
                      <a:r>
                        <a:rPr lang="en-US" sz="700" cap="none" spc="0">
                          <a:solidFill>
                            <a:schemeClr val="tx1"/>
                          </a:solidFill>
                          <a:effectLst/>
                          <a:latin typeface="Roboto Bold"/>
                        </a:rPr>
                        <a:t>Test components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b="1" cap="none" spc="0">
                          <a:solidFill>
                            <a:schemeClr val="tx1"/>
                          </a:solidFill>
                          <a:effectLst/>
                        </a:rPr>
                        <a:t>Reading Test</a:t>
                      </a:r>
                      <a:br>
                        <a:rPr lang="en-US" sz="700" cap="none" spc="0">
                          <a:solidFill>
                            <a:schemeClr val="tx1"/>
                          </a:solidFill>
                          <a:effectLst/>
                        </a:rPr>
                      </a:br>
                      <a:r>
                        <a:rPr lang="en-US" sz="700" cap="none" spc="0">
                          <a:solidFill>
                            <a:schemeClr val="tx1"/>
                          </a:solidFill>
                          <a:effectLst/>
                        </a:rPr>
                        <a:t>65 minutes</a:t>
                      </a:r>
                      <a:br>
                        <a:rPr lang="en-US" sz="700" cap="none" spc="0">
                          <a:solidFill>
                            <a:schemeClr val="tx1"/>
                          </a:solidFill>
                          <a:effectLst/>
                        </a:rPr>
                      </a:br>
                      <a:r>
                        <a:rPr lang="en-US" sz="700" cap="none" spc="0">
                          <a:solidFill>
                            <a:schemeClr val="tx1"/>
                          </a:solidFill>
                          <a:effectLst/>
                        </a:rPr>
                        <a:t>52 questions</a:t>
                      </a:r>
                    </a:p>
                    <a:p>
                      <a:pPr fontAlgn="t"/>
                      <a:r>
                        <a:rPr lang="en-US" sz="700" b="1" cap="none" spc="0">
                          <a:solidFill>
                            <a:schemeClr val="tx1"/>
                          </a:solidFill>
                          <a:effectLst/>
                        </a:rPr>
                        <a:t>Writing and Language Test</a:t>
                      </a:r>
                      <a:br>
                        <a:rPr lang="en-US" sz="700" cap="none" spc="0">
                          <a:solidFill>
                            <a:schemeClr val="tx1"/>
                          </a:solidFill>
                          <a:effectLst/>
                        </a:rPr>
                      </a:br>
                      <a:r>
                        <a:rPr lang="en-US" sz="700" cap="none" spc="0">
                          <a:solidFill>
                            <a:schemeClr val="tx1"/>
                          </a:solidFill>
                          <a:effectLst/>
                        </a:rPr>
                        <a:t>35 minutes</a:t>
                      </a:r>
                      <a:br>
                        <a:rPr lang="en-US" sz="700" cap="none" spc="0">
                          <a:solidFill>
                            <a:schemeClr val="tx1"/>
                          </a:solidFill>
                          <a:effectLst/>
                        </a:rPr>
                      </a:br>
                      <a:r>
                        <a:rPr lang="en-US" sz="700" cap="none" spc="0">
                          <a:solidFill>
                            <a:schemeClr val="tx1"/>
                          </a:solidFill>
                          <a:effectLst/>
                        </a:rPr>
                        <a:t>44 questions</a:t>
                      </a:r>
                    </a:p>
                    <a:p>
                      <a:pPr fontAlgn="t"/>
                      <a:r>
                        <a:rPr lang="en-US" sz="700" b="1" cap="none" spc="0">
                          <a:solidFill>
                            <a:schemeClr val="tx1"/>
                          </a:solidFill>
                          <a:effectLst/>
                        </a:rPr>
                        <a:t>Math Test</a:t>
                      </a:r>
                      <a:br>
                        <a:rPr lang="en-US" sz="700" cap="none" spc="0">
                          <a:solidFill>
                            <a:schemeClr val="tx1"/>
                          </a:solidFill>
                          <a:effectLst/>
                        </a:rPr>
                      </a:br>
                      <a:r>
                        <a:rPr lang="en-US" sz="700" cap="none" spc="0">
                          <a:solidFill>
                            <a:schemeClr val="tx1"/>
                          </a:solidFill>
                          <a:effectLst/>
                        </a:rPr>
                        <a:t>80 minutes</a:t>
                      </a:r>
                      <a:br>
                        <a:rPr lang="en-US" sz="700" cap="none" spc="0">
                          <a:solidFill>
                            <a:schemeClr val="tx1"/>
                          </a:solidFill>
                          <a:effectLst/>
                        </a:rPr>
                      </a:br>
                      <a:r>
                        <a:rPr lang="en-US" sz="700" cap="none" spc="0">
                          <a:solidFill>
                            <a:schemeClr val="tx1"/>
                          </a:solidFill>
                          <a:effectLst/>
                        </a:rPr>
                        <a:t>58 questions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fontAlgn="t"/>
                      <a:r>
                        <a:rPr lang="en-US" sz="700" b="1" cap="none" spc="0">
                          <a:solidFill>
                            <a:schemeClr val="tx1"/>
                          </a:solidFill>
                          <a:effectLst/>
                        </a:rPr>
                        <a:t>Reading Test</a:t>
                      </a:r>
                      <a:br>
                        <a:rPr lang="en-US" sz="700" cap="none" spc="0">
                          <a:solidFill>
                            <a:schemeClr val="tx1"/>
                          </a:solidFill>
                          <a:effectLst/>
                        </a:rPr>
                      </a:br>
                      <a:r>
                        <a:rPr lang="en-US" sz="700" cap="none" spc="0">
                          <a:solidFill>
                            <a:schemeClr val="tx1"/>
                          </a:solidFill>
                          <a:effectLst/>
                        </a:rPr>
                        <a:t>35 minutes</a:t>
                      </a:r>
                      <a:br>
                        <a:rPr lang="en-US" sz="700" cap="none" spc="0">
                          <a:solidFill>
                            <a:schemeClr val="tx1"/>
                          </a:solidFill>
                          <a:effectLst/>
                        </a:rPr>
                      </a:br>
                      <a:r>
                        <a:rPr lang="en-US" sz="700" cap="none" spc="0">
                          <a:solidFill>
                            <a:schemeClr val="tx1"/>
                          </a:solidFill>
                          <a:effectLst/>
                        </a:rPr>
                        <a:t>40 questions</a:t>
                      </a:r>
                    </a:p>
                    <a:p>
                      <a:pPr fontAlgn="t"/>
                      <a:r>
                        <a:rPr lang="en-US" sz="700" b="1" cap="none" spc="0">
                          <a:solidFill>
                            <a:schemeClr val="tx1"/>
                          </a:solidFill>
                          <a:effectLst/>
                        </a:rPr>
                        <a:t>English Test</a:t>
                      </a:r>
                      <a:br>
                        <a:rPr lang="en-US" sz="700" cap="none" spc="0">
                          <a:solidFill>
                            <a:schemeClr val="tx1"/>
                          </a:solidFill>
                          <a:effectLst/>
                        </a:rPr>
                      </a:br>
                      <a:r>
                        <a:rPr lang="en-US" sz="700" cap="none" spc="0">
                          <a:solidFill>
                            <a:schemeClr val="tx1"/>
                          </a:solidFill>
                          <a:effectLst/>
                        </a:rPr>
                        <a:t>45 minutes</a:t>
                      </a:r>
                      <a:br>
                        <a:rPr lang="en-US" sz="700" cap="none" spc="0">
                          <a:solidFill>
                            <a:schemeClr val="tx1"/>
                          </a:solidFill>
                          <a:effectLst/>
                        </a:rPr>
                      </a:br>
                      <a:r>
                        <a:rPr lang="en-US" sz="700" cap="none" spc="0">
                          <a:solidFill>
                            <a:schemeClr val="tx1"/>
                          </a:solidFill>
                          <a:effectLst/>
                        </a:rPr>
                        <a:t>75 questions</a:t>
                      </a:r>
                    </a:p>
                    <a:p>
                      <a:pPr fontAlgn="t"/>
                      <a:r>
                        <a:rPr lang="en-US" sz="700" b="1" cap="none" spc="0">
                          <a:solidFill>
                            <a:schemeClr val="tx1"/>
                          </a:solidFill>
                          <a:effectLst/>
                        </a:rPr>
                        <a:t>Math Test</a:t>
                      </a:r>
                      <a:br>
                        <a:rPr lang="en-US" sz="700" cap="none" spc="0">
                          <a:solidFill>
                            <a:schemeClr val="tx1"/>
                          </a:solidFill>
                          <a:effectLst/>
                        </a:rPr>
                      </a:br>
                      <a:r>
                        <a:rPr lang="en-US" sz="700" cap="none" spc="0">
                          <a:solidFill>
                            <a:schemeClr val="tx1"/>
                          </a:solidFill>
                          <a:effectLst/>
                        </a:rPr>
                        <a:t>60 minutes</a:t>
                      </a:r>
                      <a:br>
                        <a:rPr lang="en-US" sz="700" cap="none" spc="0">
                          <a:solidFill>
                            <a:schemeClr val="tx1"/>
                          </a:solidFill>
                          <a:effectLst/>
                        </a:rPr>
                      </a:br>
                      <a:r>
                        <a:rPr lang="en-US" sz="700" cap="none" spc="0">
                          <a:solidFill>
                            <a:schemeClr val="tx1"/>
                          </a:solidFill>
                          <a:effectLst/>
                        </a:rPr>
                        <a:t>60 questions</a:t>
                      </a:r>
                    </a:p>
                    <a:p>
                      <a:pPr fontAlgn="t"/>
                      <a:r>
                        <a:rPr lang="en-US" sz="700" b="1" cap="none" spc="0">
                          <a:solidFill>
                            <a:schemeClr val="tx1"/>
                          </a:solidFill>
                          <a:effectLst/>
                        </a:rPr>
                        <a:t>Science Test</a:t>
                      </a:r>
                      <a:br>
                        <a:rPr lang="en-US" sz="700" cap="none" spc="0">
                          <a:solidFill>
                            <a:schemeClr val="tx1"/>
                          </a:solidFill>
                          <a:effectLst/>
                        </a:rPr>
                      </a:br>
                      <a:r>
                        <a:rPr lang="en-US" sz="700" cap="none" spc="0">
                          <a:solidFill>
                            <a:schemeClr val="tx1"/>
                          </a:solidFill>
                          <a:effectLst/>
                        </a:rPr>
                        <a:t>35 minutes</a:t>
                      </a:r>
                      <a:br>
                        <a:rPr lang="en-US" sz="700" cap="none" spc="0">
                          <a:solidFill>
                            <a:schemeClr val="tx1"/>
                          </a:solidFill>
                          <a:effectLst/>
                        </a:rPr>
                      </a:br>
                      <a:r>
                        <a:rPr lang="en-US" sz="700" cap="none" spc="0">
                          <a:solidFill>
                            <a:schemeClr val="tx1"/>
                          </a:solidFill>
                          <a:effectLst/>
                        </a:rPr>
                        <a:t>40 questions</a:t>
                      </a:r>
                    </a:p>
                  </a:txBody>
                  <a:tcPr marL="15287" marR="15287" marT="54652" marB="2293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4051265529"/>
                  </a:ext>
                </a:extLst>
              </a:tr>
            </a:tbl>
          </a:graphicData>
        </a:graphic>
      </p:graphicFrame>
    </p:spTree>
    <p:extLst>
      <p:ext uri="{BB962C8B-B14F-4D97-AF65-F5344CB8AC3E}">
        <p14:creationId xmlns:p14="http://schemas.microsoft.com/office/powerpoint/2010/main" val="3609256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Junior Parent Night </vt:lpstr>
      <vt:lpstr>Welcome </vt:lpstr>
      <vt:lpstr>MAST  Graduation Requirements</vt:lpstr>
      <vt:lpstr>Graduation Requirements</vt:lpstr>
      <vt:lpstr>Community Service </vt:lpstr>
      <vt:lpstr>GPA  </vt:lpstr>
      <vt:lpstr>College Admissions Process</vt:lpstr>
      <vt:lpstr>Bright Futures Florida Academic Scholars/Florida medallion Scholars</vt:lpstr>
      <vt:lpstr>SAT vs. ACT</vt:lpstr>
      <vt:lpstr>SAT: collegeboard.org</vt:lpstr>
      <vt:lpstr>ACT.org</vt:lpstr>
      <vt:lpstr>Florida Public Universities https://www.floridashines.org/go-to-college/get-ready-for-college/average-university-freshmen-profile</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Junior Parent Night </dc:title>
  <dc:creator>Chavez, Eladia</dc:creator>
  <cp:revision>11</cp:revision>
  <dcterms:created xsi:type="dcterms:W3CDTF">2021-11-08T15:39:34Z</dcterms:created>
  <dcterms:modified xsi:type="dcterms:W3CDTF">2021-11-10T16:50:16Z</dcterms:modified>
</cp:coreProperties>
</file>