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handoutMasterIdLst>
    <p:handoutMasterId r:id="rId21"/>
  </p:handoutMasterIdLst>
  <p:sldIdLst>
    <p:sldId id="256" r:id="rId4"/>
    <p:sldId id="276" r:id="rId5"/>
    <p:sldId id="272" r:id="rId6"/>
    <p:sldId id="270" r:id="rId7"/>
    <p:sldId id="266" r:id="rId8"/>
    <p:sldId id="268" r:id="rId9"/>
    <p:sldId id="271" r:id="rId10"/>
    <p:sldId id="274" r:id="rId11"/>
    <p:sldId id="265" r:id="rId12"/>
    <p:sldId id="257" r:id="rId13"/>
    <p:sldId id="273" r:id="rId14"/>
    <p:sldId id="258" r:id="rId15"/>
    <p:sldId id="261" r:id="rId16"/>
    <p:sldId id="262" r:id="rId17"/>
    <p:sldId id="263" r:id="rId18"/>
    <p:sldId id="277" r:id="rId19"/>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p:cViewPr varScale="1">
        <p:scale>
          <a:sx n="46" d="100"/>
          <a:sy n="46" d="100"/>
        </p:scale>
        <p:origin x="-1296" y="-8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5265810" y="0"/>
            <a:ext cx="4028440" cy="350520"/>
          </a:xfrm>
          <a:prstGeom prst="rect">
            <a:avLst/>
          </a:prstGeom>
        </p:spPr>
        <p:txBody>
          <a:bodyPr vert="horz" lIns="92930" tIns="46465" rIns="92930" bIns="46465" rtlCol="0"/>
          <a:lstStyle>
            <a:lvl1pPr algn="r">
              <a:defRPr sz="1200"/>
            </a:lvl1pPr>
          </a:lstStyle>
          <a:p>
            <a:fld id="{79E0B0B1-1BAE-4ADE-997D-36461A010B40}" type="datetimeFigureOut">
              <a:rPr lang="en-US" smtClean="0"/>
              <a:pPr/>
              <a:t>8/26/2017</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5265810" y="6658664"/>
            <a:ext cx="4028440" cy="350520"/>
          </a:xfrm>
          <a:prstGeom prst="rect">
            <a:avLst/>
          </a:prstGeom>
        </p:spPr>
        <p:txBody>
          <a:bodyPr vert="horz" lIns="92930" tIns="46465" rIns="92930" bIns="46465" rtlCol="0" anchor="b"/>
          <a:lstStyle>
            <a:lvl1pPr algn="r">
              <a:defRPr sz="1200"/>
            </a:lvl1pPr>
          </a:lstStyle>
          <a:p>
            <a:fld id="{218CE617-1FCD-4DD8-9995-5BCCD8EE54AE}" type="slidenum">
              <a:rPr lang="en-US" smtClean="0"/>
              <a:pPr/>
              <a:t>‹#›</a:t>
            </a:fld>
            <a:endParaRPr lang="en-US"/>
          </a:p>
        </p:txBody>
      </p:sp>
    </p:spTree>
    <p:extLst>
      <p:ext uri="{BB962C8B-B14F-4D97-AF65-F5344CB8AC3E}">
        <p14:creationId xmlns:p14="http://schemas.microsoft.com/office/powerpoint/2010/main" xmlns="" val="2833489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2930" tIns="46465" rIns="92930" bIns="46465" rtlCol="0"/>
          <a:lstStyle>
            <a:lvl1pPr algn="r">
              <a:defRPr sz="1200"/>
            </a:lvl1pPr>
          </a:lstStyle>
          <a:p>
            <a:fld id="{C64415C6-4341-499C-9966-0A8ED50328A8}" type="datetimeFigureOut">
              <a:rPr lang="en-US" smtClean="0"/>
              <a:pPr/>
              <a:t>8/26/2017</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929640" y="3329941"/>
            <a:ext cx="7437120" cy="3154680"/>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2930" tIns="46465" rIns="92930" bIns="46465" rtlCol="0" anchor="b"/>
          <a:lstStyle>
            <a:lvl1pPr algn="r">
              <a:defRPr sz="1200"/>
            </a:lvl1pPr>
          </a:lstStyle>
          <a:p>
            <a:fld id="{F8CDDADF-CB55-4BE9-9515-19422BCB990C}" type="slidenum">
              <a:rPr lang="en-US" smtClean="0"/>
              <a:pPr/>
              <a:t>‹#›</a:t>
            </a:fld>
            <a:endParaRPr lang="en-US"/>
          </a:p>
        </p:txBody>
      </p:sp>
    </p:spTree>
    <p:extLst>
      <p:ext uri="{BB962C8B-B14F-4D97-AF65-F5344CB8AC3E}">
        <p14:creationId xmlns:p14="http://schemas.microsoft.com/office/powerpoint/2010/main" xmlns="" val="243842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1</a:t>
            </a:fld>
            <a:endParaRPr lang="en-US"/>
          </a:p>
        </p:txBody>
      </p:sp>
    </p:spTree>
    <p:extLst>
      <p:ext uri="{BB962C8B-B14F-4D97-AF65-F5344CB8AC3E}">
        <p14:creationId xmlns:p14="http://schemas.microsoft.com/office/powerpoint/2010/main" xmlns="" val="133784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10</a:t>
            </a:fld>
            <a:endParaRPr lang="en-US"/>
          </a:p>
        </p:txBody>
      </p:sp>
    </p:spTree>
    <p:extLst>
      <p:ext uri="{BB962C8B-B14F-4D97-AF65-F5344CB8AC3E}">
        <p14:creationId xmlns:p14="http://schemas.microsoft.com/office/powerpoint/2010/main" xmlns="" val="551076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11</a:t>
            </a:fld>
            <a:endParaRPr lang="en-US"/>
          </a:p>
        </p:txBody>
      </p:sp>
    </p:spTree>
    <p:extLst>
      <p:ext uri="{BB962C8B-B14F-4D97-AF65-F5344CB8AC3E}">
        <p14:creationId xmlns:p14="http://schemas.microsoft.com/office/powerpoint/2010/main" xmlns="" val="1242576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12</a:t>
            </a:fld>
            <a:endParaRPr lang="en-US"/>
          </a:p>
        </p:txBody>
      </p:sp>
    </p:spTree>
    <p:extLst>
      <p:ext uri="{BB962C8B-B14F-4D97-AF65-F5344CB8AC3E}">
        <p14:creationId xmlns:p14="http://schemas.microsoft.com/office/powerpoint/2010/main" xmlns="" val="3896336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DADF-CB55-4BE9-9515-19422BCB990C}" type="slidenum">
              <a:rPr lang="en-US" smtClean="0"/>
              <a:pPr/>
              <a:t>13</a:t>
            </a:fld>
            <a:endParaRPr lang="en-US"/>
          </a:p>
        </p:txBody>
      </p:sp>
    </p:spTree>
    <p:extLst>
      <p:ext uri="{BB962C8B-B14F-4D97-AF65-F5344CB8AC3E}">
        <p14:creationId xmlns:p14="http://schemas.microsoft.com/office/powerpoint/2010/main" xmlns="" val="3074412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14</a:t>
            </a:fld>
            <a:endParaRPr lang="en-US"/>
          </a:p>
        </p:txBody>
      </p:sp>
    </p:spTree>
    <p:extLst>
      <p:ext uri="{BB962C8B-B14F-4D97-AF65-F5344CB8AC3E}">
        <p14:creationId xmlns:p14="http://schemas.microsoft.com/office/powerpoint/2010/main" xmlns="" val="2439980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15</a:t>
            </a:fld>
            <a:endParaRPr lang="en-US"/>
          </a:p>
        </p:txBody>
      </p:sp>
    </p:spTree>
    <p:extLst>
      <p:ext uri="{BB962C8B-B14F-4D97-AF65-F5344CB8AC3E}">
        <p14:creationId xmlns:p14="http://schemas.microsoft.com/office/powerpoint/2010/main" xmlns="" val="16689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2</a:t>
            </a:fld>
            <a:endParaRPr lang="en-US"/>
          </a:p>
        </p:txBody>
      </p:sp>
    </p:spTree>
    <p:extLst>
      <p:ext uri="{BB962C8B-B14F-4D97-AF65-F5344CB8AC3E}">
        <p14:creationId xmlns:p14="http://schemas.microsoft.com/office/powerpoint/2010/main" xmlns="" val="325602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3</a:t>
            </a:fld>
            <a:endParaRPr lang="en-US"/>
          </a:p>
        </p:txBody>
      </p:sp>
    </p:spTree>
    <p:extLst>
      <p:ext uri="{BB962C8B-B14F-4D97-AF65-F5344CB8AC3E}">
        <p14:creationId xmlns:p14="http://schemas.microsoft.com/office/powerpoint/2010/main" xmlns="" val="139773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4</a:t>
            </a:fld>
            <a:endParaRPr lang="en-US"/>
          </a:p>
        </p:txBody>
      </p:sp>
    </p:spTree>
    <p:extLst>
      <p:ext uri="{BB962C8B-B14F-4D97-AF65-F5344CB8AC3E}">
        <p14:creationId xmlns:p14="http://schemas.microsoft.com/office/powerpoint/2010/main" xmlns="" val="288453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5</a:t>
            </a:fld>
            <a:endParaRPr lang="en-US"/>
          </a:p>
        </p:txBody>
      </p:sp>
    </p:spTree>
    <p:extLst>
      <p:ext uri="{BB962C8B-B14F-4D97-AF65-F5344CB8AC3E}">
        <p14:creationId xmlns:p14="http://schemas.microsoft.com/office/powerpoint/2010/main" xmlns="" val="250391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6</a:t>
            </a:fld>
            <a:endParaRPr lang="en-US"/>
          </a:p>
        </p:txBody>
      </p:sp>
    </p:spTree>
    <p:extLst>
      <p:ext uri="{BB962C8B-B14F-4D97-AF65-F5344CB8AC3E}">
        <p14:creationId xmlns:p14="http://schemas.microsoft.com/office/powerpoint/2010/main" xmlns="" val="3714072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7</a:t>
            </a:fld>
            <a:endParaRPr lang="en-US"/>
          </a:p>
        </p:txBody>
      </p:sp>
    </p:spTree>
    <p:extLst>
      <p:ext uri="{BB962C8B-B14F-4D97-AF65-F5344CB8AC3E}">
        <p14:creationId xmlns:p14="http://schemas.microsoft.com/office/powerpoint/2010/main" xmlns="" val="2996017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8</a:t>
            </a:fld>
            <a:endParaRPr lang="en-US"/>
          </a:p>
        </p:txBody>
      </p:sp>
    </p:spTree>
    <p:extLst>
      <p:ext uri="{BB962C8B-B14F-4D97-AF65-F5344CB8AC3E}">
        <p14:creationId xmlns:p14="http://schemas.microsoft.com/office/powerpoint/2010/main" xmlns="" val="428925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DADF-CB55-4BE9-9515-19422BCB990C}" type="slidenum">
              <a:rPr lang="en-US" smtClean="0"/>
              <a:pPr/>
              <a:t>9</a:t>
            </a:fld>
            <a:endParaRPr lang="en-US"/>
          </a:p>
        </p:txBody>
      </p:sp>
    </p:spTree>
    <p:extLst>
      <p:ext uri="{BB962C8B-B14F-4D97-AF65-F5344CB8AC3E}">
        <p14:creationId xmlns:p14="http://schemas.microsoft.com/office/powerpoint/2010/main" xmlns="" val="1324103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4B2C52-16E1-4DBA-83CC-88F8D5D5D345}" type="datetimeFigureOut">
              <a:rPr lang="en-US" smtClean="0"/>
              <a:pPr/>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321052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B2C52-16E1-4DBA-83CC-88F8D5D5D345}" type="datetimeFigureOut">
              <a:rPr lang="en-US" smtClean="0"/>
              <a:pPr/>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71267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B2C52-16E1-4DBA-83CC-88F8D5D5D345}" type="datetimeFigureOut">
              <a:rPr lang="en-US" smtClean="0"/>
              <a:pPr/>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2413310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uFillTx/>
              </a:rPr>
              <a:t>Click to edit Master title style</a:t>
            </a:r>
            <a:endParaRPr lang="en-US">
              <a:uFillTx/>
            </a:endParaRP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uFillTx/>
              </a:defRPr>
            </a:lvl1pPr>
            <a:lvl2pPr marL="457200" indent="0" algn="ctr">
              <a:buNone/>
              <a:defRPr>
                <a:solidFill>
                  <a:schemeClr val="tx1">
                    <a:tint val="75000"/>
                  </a:schemeClr>
                </a:solidFill>
                <a:uFillTx/>
              </a:defRPr>
            </a:lvl2pPr>
            <a:lvl3pPr marL="914400" indent="0" algn="ctr">
              <a:buNone/>
              <a:defRPr>
                <a:solidFill>
                  <a:schemeClr val="tx1">
                    <a:tint val="75000"/>
                  </a:schemeClr>
                </a:solidFill>
                <a:uFillTx/>
              </a:defRPr>
            </a:lvl3pPr>
            <a:lvl4pPr marL="1371600" indent="0" algn="ctr">
              <a:buNone/>
              <a:defRPr>
                <a:solidFill>
                  <a:schemeClr val="tx1">
                    <a:tint val="75000"/>
                  </a:schemeClr>
                </a:solidFill>
                <a:uFillTx/>
              </a:defRPr>
            </a:lvl4pPr>
            <a:lvl5pPr marL="1828800" indent="0" algn="ctr">
              <a:buNone/>
              <a:defRPr>
                <a:solidFill>
                  <a:schemeClr val="tx1">
                    <a:tint val="75000"/>
                  </a:schemeClr>
                </a:solidFill>
                <a:uFillTx/>
              </a:defRPr>
            </a:lvl5pPr>
            <a:lvl6pPr marL="2286000" indent="0" algn="ctr">
              <a:buNone/>
              <a:defRPr>
                <a:solidFill>
                  <a:schemeClr val="tx1">
                    <a:tint val="75000"/>
                  </a:schemeClr>
                </a:solidFill>
                <a:uFillTx/>
              </a:defRPr>
            </a:lvl6pPr>
            <a:lvl7pPr marL="2743200" indent="0" algn="ctr">
              <a:buNone/>
              <a:defRPr>
                <a:solidFill>
                  <a:schemeClr val="tx1">
                    <a:tint val="75000"/>
                  </a:schemeClr>
                </a:solidFill>
                <a:uFillTx/>
              </a:defRPr>
            </a:lvl7pPr>
            <a:lvl8pPr marL="3200400" indent="0" algn="ctr">
              <a:buNone/>
              <a:defRPr>
                <a:solidFill>
                  <a:schemeClr val="tx1">
                    <a:tint val="75000"/>
                  </a:schemeClr>
                </a:solidFill>
                <a:uFillTx/>
              </a:defRPr>
            </a:lvl8pPr>
            <a:lvl9pPr marL="3657600" indent="0" algn="ctr">
              <a:buNone/>
              <a:defRPr>
                <a:solidFill>
                  <a:schemeClr val="tx1">
                    <a:tint val="75000"/>
                  </a:schemeClr>
                </a:solidFill>
                <a:uFillTx/>
              </a:defRPr>
            </a:lvl9pPr>
          </a:lstStyle>
          <a:p>
            <a:r>
              <a:rPr lang="en-US" smtClean="0">
                <a:uFillTx/>
              </a:rPr>
              <a:t>Click to edit Master subtitle style</a:t>
            </a:r>
            <a:endParaRPr lang="en-US">
              <a:uFillTx/>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268225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idx="1"/>
          </p:nvPr>
        </p:nvSpPr>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78341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en-US" smtClean="0">
                <a:uFillTx/>
              </a:rPr>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3585948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sz="half" idx="1"/>
          </p:nvPr>
        </p:nvSpPr>
        <p:spPr>
          <a:xfrm>
            <a:off x="457200" y="1600200"/>
            <a:ext cx="40386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Content Placeholder 3"/>
          <p:cNvSpPr>
            <a:spLocks noGrp="1"/>
          </p:cNvSpPr>
          <p:nvPr>
            <p:ph sz="half" idx="2"/>
          </p:nvPr>
        </p:nvSpPr>
        <p:spPr>
          <a:xfrm>
            <a:off x="4648200" y="1600200"/>
            <a:ext cx="40386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13185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3225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770865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36211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uFillTx/>
              </a:defRPr>
            </a:lvl1pPr>
          </a:lstStyle>
          <a:p>
            <a:r>
              <a:rPr lang="en-US" smtClean="0">
                <a:uFillTx/>
              </a:rPr>
              <a:t>Click to edit Master title style</a:t>
            </a:r>
            <a:endParaRPr lang="en-US">
              <a:uFillTx/>
            </a:endParaRPr>
          </a:p>
        </p:txBody>
      </p:sp>
      <p:sp>
        <p:nvSpPr>
          <p:cNvPr id="3" name="Content Placeholder 2"/>
          <p:cNvSpPr>
            <a:spLocks noGrp="1"/>
          </p:cNvSpPr>
          <p:nvPr>
            <p:ph idx="1"/>
          </p:nvPr>
        </p:nvSpPr>
        <p:spPr>
          <a:xfrm>
            <a:off x="3575050" y="273050"/>
            <a:ext cx="5111750"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1412723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B2C52-16E1-4DBA-83CC-88F8D5D5D345}" type="datetimeFigureOut">
              <a:rPr lang="en-US" smtClean="0"/>
              <a:pPr/>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3626353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uFillTx/>
              </a:defRPr>
            </a:lvl1pPr>
          </a:lstStyle>
          <a:p>
            <a:r>
              <a:rPr lang="en-US" smtClean="0">
                <a:uFillTx/>
              </a:rPr>
              <a:t>Click to edit Master title style</a:t>
            </a:r>
            <a:endParaRPr lang="en-US">
              <a:uFillTx/>
            </a:endParaRP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a:uFillTx/>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1584857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1265071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0122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uFillTx/>
              </a:rPr>
              <a:t>Click to edit Master title style</a:t>
            </a:r>
            <a:endParaRPr lang="en-US">
              <a:uFillTx/>
            </a:endParaRP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uFillTx/>
              </a:defRPr>
            </a:lvl1pPr>
            <a:lvl2pPr marL="457200" indent="0" algn="ctr">
              <a:buNone/>
              <a:defRPr>
                <a:solidFill>
                  <a:schemeClr val="tx1">
                    <a:tint val="75000"/>
                  </a:schemeClr>
                </a:solidFill>
                <a:uFillTx/>
              </a:defRPr>
            </a:lvl2pPr>
            <a:lvl3pPr marL="914400" indent="0" algn="ctr">
              <a:buNone/>
              <a:defRPr>
                <a:solidFill>
                  <a:schemeClr val="tx1">
                    <a:tint val="75000"/>
                  </a:schemeClr>
                </a:solidFill>
                <a:uFillTx/>
              </a:defRPr>
            </a:lvl3pPr>
            <a:lvl4pPr marL="1371600" indent="0" algn="ctr">
              <a:buNone/>
              <a:defRPr>
                <a:solidFill>
                  <a:schemeClr val="tx1">
                    <a:tint val="75000"/>
                  </a:schemeClr>
                </a:solidFill>
                <a:uFillTx/>
              </a:defRPr>
            </a:lvl4pPr>
            <a:lvl5pPr marL="1828800" indent="0" algn="ctr">
              <a:buNone/>
              <a:defRPr>
                <a:solidFill>
                  <a:schemeClr val="tx1">
                    <a:tint val="75000"/>
                  </a:schemeClr>
                </a:solidFill>
                <a:uFillTx/>
              </a:defRPr>
            </a:lvl5pPr>
            <a:lvl6pPr marL="2286000" indent="0" algn="ctr">
              <a:buNone/>
              <a:defRPr>
                <a:solidFill>
                  <a:schemeClr val="tx1">
                    <a:tint val="75000"/>
                  </a:schemeClr>
                </a:solidFill>
                <a:uFillTx/>
              </a:defRPr>
            </a:lvl6pPr>
            <a:lvl7pPr marL="2743200" indent="0" algn="ctr">
              <a:buNone/>
              <a:defRPr>
                <a:solidFill>
                  <a:schemeClr val="tx1">
                    <a:tint val="75000"/>
                  </a:schemeClr>
                </a:solidFill>
                <a:uFillTx/>
              </a:defRPr>
            </a:lvl7pPr>
            <a:lvl8pPr marL="3200400" indent="0" algn="ctr">
              <a:buNone/>
              <a:defRPr>
                <a:solidFill>
                  <a:schemeClr val="tx1">
                    <a:tint val="75000"/>
                  </a:schemeClr>
                </a:solidFill>
                <a:uFillTx/>
              </a:defRPr>
            </a:lvl8pPr>
            <a:lvl9pPr marL="3657600" indent="0" algn="ctr">
              <a:buNone/>
              <a:defRPr>
                <a:solidFill>
                  <a:schemeClr val="tx1">
                    <a:tint val="75000"/>
                  </a:schemeClr>
                </a:solidFill>
                <a:uFillTx/>
              </a:defRPr>
            </a:lvl9pPr>
          </a:lstStyle>
          <a:p>
            <a:r>
              <a:rPr lang="en-US" smtClean="0">
                <a:uFillTx/>
              </a:rPr>
              <a:t>Click to edit Master subtitle style</a:t>
            </a:r>
            <a:endParaRPr lang="en-US">
              <a:uFillTx/>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1259002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idx="1"/>
          </p:nvPr>
        </p:nvSpPr>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1204880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uFillTx/>
              </a:defRPr>
            </a:lvl1pPr>
            <a:lvl2pPr marL="457200" indent="0">
              <a:buNone/>
              <a:defRPr sz="1800">
                <a:solidFill>
                  <a:schemeClr val="tx1">
                    <a:tint val="75000"/>
                  </a:schemeClr>
                </a:solidFill>
                <a:uFillTx/>
              </a:defRPr>
            </a:lvl2pPr>
            <a:lvl3pPr marL="914400" indent="0">
              <a:buNone/>
              <a:defRPr sz="1600">
                <a:solidFill>
                  <a:schemeClr val="tx1">
                    <a:tint val="75000"/>
                  </a:schemeClr>
                </a:solidFill>
                <a:uFillTx/>
              </a:defRPr>
            </a:lvl3pPr>
            <a:lvl4pPr marL="1371600" indent="0">
              <a:buNone/>
              <a:defRPr sz="1400">
                <a:solidFill>
                  <a:schemeClr val="tx1">
                    <a:tint val="75000"/>
                  </a:schemeClr>
                </a:solidFill>
                <a:uFillTx/>
              </a:defRPr>
            </a:lvl4pPr>
            <a:lvl5pPr marL="1828800" indent="0">
              <a:buNone/>
              <a:defRPr sz="1400">
                <a:solidFill>
                  <a:schemeClr val="tx1">
                    <a:tint val="75000"/>
                  </a:schemeClr>
                </a:solidFill>
                <a:uFillTx/>
              </a:defRPr>
            </a:lvl5pPr>
            <a:lvl6pPr marL="2286000" indent="0">
              <a:buNone/>
              <a:defRPr sz="1400">
                <a:solidFill>
                  <a:schemeClr val="tx1">
                    <a:tint val="75000"/>
                  </a:schemeClr>
                </a:solidFill>
                <a:uFillTx/>
              </a:defRPr>
            </a:lvl6pPr>
            <a:lvl7pPr marL="2743200" indent="0">
              <a:buNone/>
              <a:defRPr sz="1400">
                <a:solidFill>
                  <a:schemeClr val="tx1">
                    <a:tint val="75000"/>
                  </a:schemeClr>
                </a:solidFill>
                <a:uFillTx/>
              </a:defRPr>
            </a:lvl7pPr>
            <a:lvl8pPr marL="3200400" indent="0">
              <a:buNone/>
              <a:defRPr sz="1400">
                <a:solidFill>
                  <a:schemeClr val="tx1">
                    <a:tint val="75000"/>
                  </a:schemeClr>
                </a:solidFill>
                <a:uFillTx/>
              </a:defRPr>
            </a:lvl8pPr>
            <a:lvl9pPr marL="3657600" indent="0">
              <a:buNone/>
              <a:defRPr sz="1400">
                <a:solidFill>
                  <a:schemeClr val="tx1">
                    <a:tint val="75000"/>
                  </a:schemeClr>
                </a:solidFill>
                <a:uFillTx/>
              </a:defRPr>
            </a:lvl9pPr>
          </a:lstStyle>
          <a:p>
            <a:pPr lvl="0"/>
            <a:r>
              <a:rPr lang="en-US" smtClean="0">
                <a:uFillTx/>
              </a:rPr>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206394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sz="half" idx="1"/>
          </p:nvPr>
        </p:nvSpPr>
        <p:spPr>
          <a:xfrm>
            <a:off x="457200" y="1600200"/>
            <a:ext cx="40386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Content Placeholder 3"/>
          <p:cNvSpPr>
            <a:spLocks noGrp="1"/>
          </p:cNvSpPr>
          <p:nvPr>
            <p:ph sz="half" idx="2"/>
          </p:nvPr>
        </p:nvSpPr>
        <p:spPr>
          <a:xfrm>
            <a:off x="4648200" y="1600200"/>
            <a:ext cx="40386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234614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95227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760505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167339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4B2C52-16E1-4DBA-83CC-88F8D5D5D345}" type="datetimeFigureOut">
              <a:rPr lang="en-US" smtClean="0"/>
              <a:pPr/>
              <a:t>8/26/2017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4177850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uFillTx/>
              </a:defRPr>
            </a:lvl1pPr>
          </a:lstStyle>
          <a:p>
            <a:r>
              <a:rPr lang="en-US" smtClean="0">
                <a:uFillTx/>
              </a:rPr>
              <a:t>Click to edit Master title style</a:t>
            </a:r>
            <a:endParaRPr lang="en-US">
              <a:uFillTx/>
            </a:endParaRPr>
          </a:p>
        </p:txBody>
      </p:sp>
      <p:sp>
        <p:nvSpPr>
          <p:cNvPr id="3" name="Content Placeholder 2"/>
          <p:cNvSpPr>
            <a:spLocks noGrp="1"/>
          </p:cNvSpPr>
          <p:nvPr>
            <p:ph idx="1"/>
          </p:nvPr>
        </p:nvSpPr>
        <p:spPr>
          <a:xfrm>
            <a:off x="3575050" y="273050"/>
            <a:ext cx="5111750"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828486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uFillTx/>
              </a:defRPr>
            </a:lvl1pPr>
          </a:lstStyle>
          <a:p>
            <a:r>
              <a:rPr lang="en-US" smtClean="0">
                <a:uFillTx/>
              </a:rPr>
              <a:t>Click to edit Master title style</a:t>
            </a:r>
            <a:endParaRPr lang="en-US">
              <a:uFillTx/>
            </a:endParaRP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a:uFillTx/>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340413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269304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255985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4B2C52-16E1-4DBA-83CC-88F8D5D5D345}" type="datetimeFigureOut">
              <a:rPr lang="en-US" smtClean="0"/>
              <a:pPr/>
              <a:t>8/26/2017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3082506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4B2C52-16E1-4DBA-83CC-88F8D5D5D345}" type="datetimeFigureOut">
              <a:rPr lang="en-US" smtClean="0"/>
              <a:pPr/>
              <a:t>8/26/2017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238439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4B2C52-16E1-4DBA-83CC-88F8D5D5D345}" type="datetimeFigureOut">
              <a:rPr lang="en-US" smtClean="0"/>
              <a:pPr/>
              <a:t>8/26/2017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2563701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B2C52-16E1-4DBA-83CC-88F8D5D5D345}" type="datetimeFigureOut">
              <a:rPr lang="en-US" smtClean="0"/>
              <a:pPr/>
              <a:t>8/26/2017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246428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B2C52-16E1-4DBA-83CC-88F8D5D5D345}" type="datetimeFigureOut">
              <a:rPr lang="en-US" smtClean="0"/>
              <a:pPr/>
              <a:t>8/26/2017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3043612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B2C52-16E1-4DBA-83CC-88F8D5D5D345}" type="datetimeFigureOut">
              <a:rPr lang="en-US" smtClean="0"/>
              <a:pPr/>
              <a:t>8/26/2017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307026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B2C52-16E1-4DBA-83CC-88F8D5D5D345}" type="datetimeFigureOut">
              <a:rPr lang="en-US" smtClean="0"/>
              <a:pPr/>
              <a:t>8/26/2017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97030-9E5F-4033-A91F-CB9A3B6DCF8C}" type="slidenum">
              <a:rPr lang="en-US" smtClean="0"/>
              <a:pPr/>
              <a:t>‹#›</a:t>
            </a:fld>
            <a:endParaRPr lang="en-US"/>
          </a:p>
        </p:txBody>
      </p:sp>
    </p:spTree>
    <p:extLst>
      <p:ext uri="{BB962C8B-B14F-4D97-AF65-F5344CB8AC3E}">
        <p14:creationId xmlns:p14="http://schemas.microsoft.com/office/powerpoint/2010/main" xmlns="" val="62213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3585185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uFillTx/>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uFillTx/>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uFillTx/>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uFillTx/>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4B2C52-16E1-4DBA-83CC-88F8D5D5D345}"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8/26/2017</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697030-9E5F-4033-A91F-CB9A3B6DCF8C}"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xmlns="" val="9350981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uFillTx/>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uFillTx/>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uFillTx/>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uFillTx/>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cid:image002.jpg@01D2D3E1.7CFEEE70" TargetMode="External"/><Relationship Id="rId5" Type="http://schemas.openxmlformats.org/officeDocument/2006/relationships/image" Target="../media/image26.jpeg"/><Relationship Id="rId4" Type="http://schemas.openxmlformats.org/officeDocument/2006/relationships/image" Target="cid:image006.jpg@01D2D3E1.7CFEEE7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olarreviews.com/news/toyota-corvallis-cuts-ribbon-net-zero-solar-dealership-100416/"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hdrucke\AppData\Local\Microsoft\Windows\Temporary Internet Files\Content.IE5\HUPQRQTC\MAST_Academ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64" y="7121"/>
            <a:ext cx="4762500" cy="5994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4921309" y="451621"/>
            <a:ext cx="4153612" cy="5105400"/>
          </a:xfrm>
        </p:spPr>
        <p:style>
          <a:lnRef idx="2">
            <a:schemeClr val="accent3">
              <a:shade val="50000"/>
            </a:schemeClr>
          </a:lnRef>
          <a:fillRef idx="1">
            <a:schemeClr val="accent3"/>
          </a:fillRef>
          <a:effectRef idx="0">
            <a:schemeClr val="accent3"/>
          </a:effectRef>
          <a:fontRef idx="minor">
            <a:schemeClr val="lt1"/>
          </a:fontRef>
        </p:style>
        <p:txBody>
          <a:bodyPr anchor="t">
            <a:noAutofit/>
          </a:bodyPr>
          <a:lstStyle/>
          <a:p>
            <a:r>
              <a:rPr lang="en-US" sz="1700" u="sng" dirty="0" smtClean="0">
                <a:solidFill>
                  <a:schemeClr val="bg1"/>
                </a:solidFill>
                <a:effectLst>
                  <a:outerShdw blurRad="38100" dist="38100" dir="2700000" algn="tl">
                    <a:srgbClr val="000000">
                      <a:alpha val="43137"/>
                    </a:srgbClr>
                  </a:outerShdw>
                </a:effectLst>
                <a:latin typeface="Comic Sans MS" panose="030F0702030302020204" pitchFamily="66" charset="0"/>
              </a:rPr>
              <a:t>MAST ACADEMY </a:t>
            </a:r>
            <a:br>
              <a:rPr lang="en-US" sz="1700" u="sng" dirty="0" smtClean="0">
                <a:solidFill>
                  <a:schemeClr val="bg1"/>
                </a:solidFill>
                <a:effectLst>
                  <a:outerShdw blurRad="38100" dist="38100" dir="2700000" algn="tl">
                    <a:srgbClr val="000000">
                      <a:alpha val="43137"/>
                    </a:srgbClr>
                  </a:outerShdw>
                </a:effectLst>
                <a:latin typeface="Comic Sans MS" panose="030F0702030302020204" pitchFamily="66" charset="0"/>
              </a:rPr>
            </a:br>
            <a:r>
              <a:rPr lang="en-US" sz="1700" u="sng" dirty="0" smtClean="0">
                <a:solidFill>
                  <a:schemeClr val="bg1"/>
                </a:solidFill>
                <a:effectLst>
                  <a:outerShdw blurRad="38100" dist="38100" dir="2700000" algn="tl">
                    <a:srgbClr val="000000">
                      <a:alpha val="43137"/>
                    </a:srgbClr>
                  </a:outerShdw>
                </a:effectLst>
                <a:latin typeface="Comic Sans MS" panose="030F0702030302020204" pitchFamily="66" charset="0"/>
              </a:rPr>
              <a:t>SUSTAINABILITY PLAN</a:t>
            </a:r>
            <a:r>
              <a:rPr lang="en-US" sz="1700" u="sng" dirty="0">
                <a:solidFill>
                  <a:schemeClr val="bg1"/>
                </a:solidFill>
                <a:effectLst>
                  <a:outerShdw blurRad="38100" dist="38100" dir="2700000" algn="tl">
                    <a:srgbClr val="000000">
                      <a:alpha val="43137"/>
                    </a:srgbClr>
                  </a:outerShdw>
                </a:effectLst>
                <a:latin typeface="Comic Sans MS" panose="030F0702030302020204" pitchFamily="66" charset="0"/>
              </a:rPr>
              <a:t/>
            </a:r>
            <a:br>
              <a:rPr lang="en-US" sz="1700" u="sng" dirty="0">
                <a:solidFill>
                  <a:schemeClr val="bg1"/>
                </a:solidFill>
                <a:effectLst>
                  <a:outerShdw blurRad="38100" dist="38100" dir="2700000" algn="tl">
                    <a:srgbClr val="000000">
                      <a:alpha val="43137"/>
                    </a:srgbClr>
                  </a:outerShdw>
                </a:effectLst>
                <a:latin typeface="Comic Sans MS" panose="030F0702030302020204" pitchFamily="66" charset="0"/>
              </a:rPr>
            </a:br>
            <a:r>
              <a:rPr lang="en-US" sz="1700" dirty="0" smtClean="0">
                <a:latin typeface="Comic Sans MS" panose="030F0702030302020204" pitchFamily="66" charset="0"/>
              </a:rPr>
              <a:t/>
            </a:r>
            <a:br>
              <a:rPr lang="en-US" sz="1700" dirty="0" smtClean="0">
                <a:latin typeface="Comic Sans MS" panose="030F0702030302020204" pitchFamily="66" charset="0"/>
              </a:rPr>
            </a:br>
            <a:r>
              <a:rPr lang="en-US" sz="1700" b="1" u="sng" dirty="0" smtClean="0">
                <a:solidFill>
                  <a:schemeClr val="tx1"/>
                </a:solidFill>
                <a:latin typeface="Comic Sans MS" panose="030F0702030302020204" pitchFamily="66" charset="0"/>
              </a:rPr>
              <a:t>Mission </a:t>
            </a:r>
            <a:r>
              <a:rPr lang="en-US" sz="1700" b="1" u="sng" dirty="0">
                <a:solidFill>
                  <a:schemeClr val="tx1"/>
                </a:solidFill>
                <a:latin typeface="Comic Sans MS" panose="030F0702030302020204" pitchFamily="66" charset="0"/>
              </a:rPr>
              <a:t>Statement</a:t>
            </a:r>
            <a:r>
              <a:rPr lang="en-US" sz="1700" dirty="0">
                <a:solidFill>
                  <a:schemeClr val="tx1"/>
                </a:solidFill>
                <a:latin typeface="Comic Sans MS" panose="030F0702030302020204" pitchFamily="66" charset="0"/>
              </a:rPr>
              <a:t>: Establish and execute a 5 year sustainability plan, including net </a:t>
            </a:r>
            <a:r>
              <a:rPr lang="en-US" sz="1700" dirty="0" smtClean="0">
                <a:solidFill>
                  <a:schemeClr val="tx1"/>
                </a:solidFill>
                <a:latin typeface="Comic Sans MS" panose="030F0702030302020204" pitchFamily="66" charset="0"/>
              </a:rPr>
              <a:t>zero energy </a:t>
            </a:r>
            <a:r>
              <a:rPr lang="en-US" sz="1700" dirty="0">
                <a:solidFill>
                  <a:schemeClr val="tx1"/>
                </a:solidFill>
                <a:latin typeface="Comic Sans MS" panose="030F0702030302020204" pitchFamily="66" charset="0"/>
              </a:rPr>
              <a:t>and net zero waste goals, incorporating conservation habits and new technology to save</a:t>
            </a:r>
            <a:br>
              <a:rPr lang="en-US" sz="1700" dirty="0">
                <a:solidFill>
                  <a:schemeClr val="tx1"/>
                </a:solidFill>
                <a:latin typeface="Comic Sans MS" panose="030F0702030302020204" pitchFamily="66" charset="0"/>
              </a:rPr>
            </a:br>
            <a:r>
              <a:rPr lang="en-US" sz="1700" dirty="0">
                <a:solidFill>
                  <a:schemeClr val="tx1"/>
                </a:solidFill>
                <a:latin typeface="Comic Sans MS" panose="030F0702030302020204" pitchFamily="66" charset="0"/>
              </a:rPr>
              <a:t>money, resources, and secure a livable world for our students.</a:t>
            </a:r>
            <a:br>
              <a:rPr lang="en-US" sz="1700" dirty="0">
                <a:solidFill>
                  <a:schemeClr val="tx1"/>
                </a:solidFill>
                <a:latin typeface="Comic Sans MS" panose="030F0702030302020204" pitchFamily="66" charset="0"/>
              </a:rPr>
            </a:br>
            <a:r>
              <a:rPr lang="en-US" sz="1700" dirty="0">
                <a:solidFill>
                  <a:schemeClr val="tx1"/>
                </a:solidFill>
                <a:latin typeface="Comic Sans MS" panose="030F0702030302020204" pitchFamily="66" charset="0"/>
              </a:rPr>
              <a:t> </a:t>
            </a:r>
            <a:br>
              <a:rPr lang="en-US" sz="1700" dirty="0">
                <a:solidFill>
                  <a:schemeClr val="tx1"/>
                </a:solidFill>
                <a:latin typeface="Comic Sans MS" panose="030F0702030302020204" pitchFamily="66" charset="0"/>
              </a:rPr>
            </a:br>
            <a:r>
              <a:rPr lang="en-US" sz="1700" b="1" u="sng" dirty="0">
                <a:solidFill>
                  <a:schemeClr val="tx1"/>
                </a:solidFill>
                <a:latin typeface="Comic Sans MS" panose="030F0702030302020204" pitchFamily="66" charset="0"/>
              </a:rPr>
              <a:t>Vision Statement</a:t>
            </a:r>
            <a:r>
              <a:rPr lang="en-US" sz="1700" dirty="0">
                <a:solidFill>
                  <a:schemeClr val="tx1"/>
                </a:solidFill>
                <a:latin typeface="Comic Sans MS" panose="030F0702030302020204" pitchFamily="66" charset="0"/>
              </a:rPr>
              <a:t>: In the MAST tradition of environmental stewardship, we pledge personal responsibility to live within our means and promote the viable renewal of our treasured native </a:t>
            </a:r>
            <a:r>
              <a:rPr lang="en-US" sz="1700" dirty="0" smtClean="0">
                <a:solidFill>
                  <a:schemeClr val="tx1"/>
                </a:solidFill>
                <a:latin typeface="Comic Sans MS" panose="030F0702030302020204" pitchFamily="66" charset="0"/>
              </a:rPr>
              <a:t>land and </a:t>
            </a:r>
            <a:r>
              <a:rPr lang="en-US" sz="1700" dirty="0">
                <a:solidFill>
                  <a:schemeClr val="tx1"/>
                </a:solidFill>
                <a:latin typeface="Comic Sans MS" panose="030F0702030302020204" pitchFamily="66" charset="0"/>
              </a:rPr>
              <a:t>marine species that have </a:t>
            </a:r>
            <a:r>
              <a:rPr lang="en-US" sz="1700">
                <a:solidFill>
                  <a:schemeClr val="tx1"/>
                </a:solidFill>
                <a:latin typeface="Comic Sans MS" panose="030F0702030302020204" pitchFamily="66" charset="0"/>
              </a:rPr>
              <a:t>co-existed </a:t>
            </a:r>
            <a:r>
              <a:rPr lang="en-US" sz="1700" smtClean="0">
                <a:solidFill>
                  <a:schemeClr val="tx1"/>
                </a:solidFill>
                <a:latin typeface="Comic Sans MS" panose="030F0702030302020204" pitchFamily="66" charset="0"/>
              </a:rPr>
              <a:t/>
            </a:r>
            <a:br>
              <a:rPr lang="en-US" sz="1700" smtClean="0">
                <a:solidFill>
                  <a:schemeClr val="tx1"/>
                </a:solidFill>
                <a:latin typeface="Comic Sans MS" panose="030F0702030302020204" pitchFamily="66" charset="0"/>
              </a:rPr>
            </a:br>
            <a:r>
              <a:rPr lang="en-US" sz="1700" smtClean="0">
                <a:solidFill>
                  <a:schemeClr val="tx1"/>
                </a:solidFill>
                <a:latin typeface="Comic Sans MS" panose="030F0702030302020204" pitchFamily="66" charset="0"/>
              </a:rPr>
              <a:t>since </a:t>
            </a:r>
            <a:r>
              <a:rPr lang="en-US" sz="1700" dirty="0">
                <a:solidFill>
                  <a:schemeClr val="tx1"/>
                </a:solidFill>
                <a:latin typeface="Comic Sans MS" panose="030F0702030302020204" pitchFamily="66" charset="0"/>
              </a:rPr>
              <a:t>Miami’s founding. </a:t>
            </a:r>
            <a:br>
              <a:rPr lang="en-US" sz="1700" dirty="0">
                <a:solidFill>
                  <a:schemeClr val="tx1"/>
                </a:solidFill>
                <a:latin typeface="Comic Sans MS" panose="030F0702030302020204" pitchFamily="66" charset="0"/>
              </a:rPr>
            </a:br>
            <a:r>
              <a:rPr lang="en-US" sz="1700" dirty="0" smtClean="0">
                <a:latin typeface="Comic Sans MS" panose="030F0702030302020204" pitchFamily="66" charset="0"/>
              </a:rPr>
              <a:t/>
            </a:r>
            <a:br>
              <a:rPr lang="en-US" sz="1700" dirty="0" smtClean="0">
                <a:latin typeface="Comic Sans MS" panose="030F0702030302020204" pitchFamily="66" charset="0"/>
              </a:rPr>
            </a:br>
            <a:r>
              <a:rPr lang="en-US" sz="1600" dirty="0" smtClean="0">
                <a:latin typeface="Comic Sans MS" panose="030F0702030302020204" pitchFamily="66" charset="0"/>
              </a:rPr>
              <a:t/>
            </a:r>
            <a:br>
              <a:rPr lang="en-US" sz="1600" dirty="0" smtClean="0">
                <a:latin typeface="Comic Sans MS" panose="030F0702030302020204" pitchFamily="66" charset="0"/>
              </a:rPr>
            </a:br>
            <a:endParaRPr lang="en-US" sz="1600" dirty="0">
              <a:latin typeface="Comic Sans MS" panose="030F0702030302020204" pitchFamily="66" charset="0"/>
            </a:endParaRPr>
          </a:p>
        </p:txBody>
      </p:sp>
      <p:sp>
        <p:nvSpPr>
          <p:cNvPr id="3" name="Subtitle 2"/>
          <p:cNvSpPr>
            <a:spLocks noGrp="1"/>
          </p:cNvSpPr>
          <p:nvPr>
            <p:ph type="subTitle" idx="1"/>
          </p:nvPr>
        </p:nvSpPr>
        <p:spPr>
          <a:xfrm>
            <a:off x="152400" y="5715000"/>
            <a:ext cx="8686800" cy="1066800"/>
          </a:xfrm>
        </p:spPr>
        <p:style>
          <a:lnRef idx="1">
            <a:schemeClr val="accent3"/>
          </a:lnRef>
          <a:fillRef idx="2">
            <a:schemeClr val="accent3"/>
          </a:fillRef>
          <a:effectRef idx="1">
            <a:schemeClr val="accent3"/>
          </a:effectRef>
          <a:fontRef idx="minor">
            <a:schemeClr val="dk1"/>
          </a:fontRef>
        </p:style>
        <p:txBody>
          <a:bodyPr>
            <a:normAutofit fontScale="55000" lnSpcReduction="20000"/>
          </a:bodyPr>
          <a:lstStyle/>
          <a:p>
            <a:pPr algn="just"/>
            <a:endParaRPr lang="en-US" i="1" dirty="0" smtClean="0"/>
          </a:p>
          <a:p>
            <a:pPr algn="l"/>
            <a:r>
              <a:rPr lang="en-US" i="1" dirty="0" smtClean="0">
                <a:solidFill>
                  <a:schemeClr val="tx1"/>
                </a:solidFill>
                <a:latin typeface="Comic Sans MS" panose="030F0702030302020204" pitchFamily="66" charset="0"/>
              </a:rPr>
              <a:t>MAST Mission:</a:t>
            </a:r>
            <a:r>
              <a:rPr lang="en-US" dirty="0" smtClean="0">
                <a:solidFill>
                  <a:schemeClr val="tx1"/>
                </a:solidFill>
                <a:latin typeface="Comic Sans MS" panose="030F0702030302020204" pitchFamily="66" charset="0"/>
              </a:rPr>
              <a:t> Providing </a:t>
            </a:r>
            <a:r>
              <a:rPr lang="en-US" dirty="0">
                <a:solidFill>
                  <a:schemeClr val="tx1"/>
                </a:solidFill>
                <a:latin typeface="Comic Sans MS" panose="030F0702030302020204" pitchFamily="66" charset="0"/>
              </a:rPr>
              <a:t>a marine setting and nurturing environment for studies leading to academic success, career preparation, and appreciation of the sea and environmental awareness.  </a:t>
            </a:r>
          </a:p>
          <a:p>
            <a:pPr algn="l"/>
            <a:endParaRPr lang="en-US" dirty="0">
              <a:solidFill>
                <a:schemeClr val="tx1"/>
              </a:solidFill>
            </a:endParaRPr>
          </a:p>
        </p:txBody>
      </p:sp>
    </p:spTree>
    <p:extLst>
      <p:ext uri="{BB962C8B-B14F-4D97-AF65-F5344CB8AC3E}">
        <p14:creationId xmlns:p14="http://schemas.microsoft.com/office/powerpoint/2010/main" xmlns="" val="3973063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descr="https://c2.staticflickr.com/2/1531/25660726596_c72801c1c0_b.jpg"/>
          <p:cNvPicPr>
            <a:picLocks noChangeAspect="1" noChangeArrowheads="1"/>
          </p:cNvPicPr>
          <p:nvPr/>
        </p:nvPicPr>
        <p:blipFill>
          <a:blip r:embed="rId3" r:link="rId4" cstate="print">
            <a:extLst>
              <a:ext uri="{28A0092B-C50C-407E-A947-70E740481C1C}">
                <a14:useLocalDpi xmlns:a14="http://schemas.microsoft.com/office/drawing/2010/main" xmlns="" val="0"/>
              </a:ext>
            </a:extLst>
          </a:blip>
          <a:srcRect/>
          <a:stretch>
            <a:fillRect/>
          </a:stretch>
        </p:blipFill>
        <p:spPr bwMode="auto">
          <a:xfrm>
            <a:off x="116345" y="3293276"/>
            <a:ext cx="3658675" cy="2743200"/>
          </a:xfrm>
          <a:prstGeom prst="rect">
            <a:avLst/>
          </a:prstGeom>
          <a:extLst/>
        </p:spPr>
        <p:style>
          <a:lnRef idx="2">
            <a:schemeClr val="accent1"/>
          </a:lnRef>
          <a:fillRef idx="1">
            <a:schemeClr val="lt1"/>
          </a:fillRef>
          <a:effectRef idx="0">
            <a:schemeClr val="accent1"/>
          </a:effectRef>
          <a:fontRef idx="minor">
            <a:schemeClr val="dk1"/>
          </a:fontRef>
        </p:style>
      </p:pic>
      <p:sp>
        <p:nvSpPr>
          <p:cNvPr id="3" name="Rectangle 3"/>
          <p:cNvSpPr>
            <a:spLocks noChangeArrowheads="1"/>
          </p:cNvSpPr>
          <p:nvPr/>
        </p:nvSpPr>
        <p:spPr bwMode="auto">
          <a:xfrm>
            <a:off x="130589" y="85805"/>
            <a:ext cx="5660612" cy="2893100"/>
          </a:xfrm>
          <a:prstGeom prst="rect">
            <a:avLst/>
          </a:prstGeom>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sng"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NYC ZERO WASTE SCHOOLS OVERVIEW</a:t>
            </a:r>
            <a:r>
              <a:rPr kumimoji="0" lang="en-US" altLang="en-US" sz="1400" b="0" i="0" u="sng"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a:t>
            </a:r>
            <a:endParaRPr kumimoji="0" lang="en-US" altLang="en-US" sz="14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Zero Waste Schools outfitted 100+ schools with full recycling setups for every classroom, common space (hallways, etc.) and sorting stations for the cafeterias. </a:t>
            </a:r>
            <a:endParaRPr kumimoji="0" lang="en-US" altLang="en-US" sz="1400" b="1" i="0" u="sng"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4 WASTE STREAMS: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Paper/Cardboard,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Metal/Glass/Plastic/Carton, 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dirty="0">
                <a:solidFill>
                  <a:srgbClr val="1F497D"/>
                </a:solidFill>
                <a:latin typeface="Comic Sans MS" panose="030F0702030302020204" pitchFamily="66" charset="0"/>
                <a:ea typeface="Calibri" pitchFamily="34" charset="0"/>
                <a:cs typeface="Times New Roman" pitchFamily="18" charset="0"/>
              </a:rPr>
              <a:t>T</a:t>
            </a:r>
            <a:r>
              <a:rPr kumimoji="0" lang="en-US" altLang="en-US" sz="14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rash (Landfill) and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Organics(Food Scrap/Solid Paper).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In addition to outfitting the Zero Waste Schools with bins/sorting stations, two outreach teams, one focused on education and one focused on operations, have been deployed to support the program on the ground.  </a:t>
            </a:r>
            <a:endParaRPr kumimoji="0" lang="en-US" altLang="en-US" sz="14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4" name="Rectangle 4"/>
          <p:cNvSpPr>
            <a:spLocks noChangeArrowheads="1"/>
          </p:cNvSpPr>
          <p:nvPr/>
        </p:nvSpPr>
        <p:spPr bwMode="auto">
          <a:xfrm>
            <a:off x="3962401" y="3047055"/>
            <a:ext cx="5033472" cy="3293209"/>
          </a:xfrm>
          <a:prstGeom prst="rect">
            <a:avLst/>
          </a:prstGeom>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600" b="1" u="sng" dirty="0">
                <a:solidFill>
                  <a:srgbClr val="1F497D"/>
                </a:solidFill>
                <a:latin typeface="Comic Sans MS" panose="030F0702030302020204" pitchFamily="66" charset="0"/>
                <a:ea typeface="Calibri" pitchFamily="34" charset="0"/>
                <a:cs typeface="Times New Roman" pitchFamily="18" charset="0"/>
              </a:rPr>
              <a:t>Classroom Setups</a:t>
            </a:r>
            <a:r>
              <a:rPr lang="en-US" altLang="en-US" sz="1600" dirty="0">
                <a:solidFill>
                  <a:srgbClr val="1F497D"/>
                </a:solidFill>
                <a:latin typeface="Comic Sans MS" panose="030F0702030302020204" pitchFamily="66" charset="0"/>
                <a:ea typeface="Calibri" pitchFamily="34" charset="0"/>
                <a:cs typeface="Times New Roman" pitchFamily="18" charset="0"/>
              </a:rPr>
              <a:t>: 3, 10 gallon bins per classroom. One Trash Bin (black), one Paper/Cardboard bin (green), one Metal/Glass/Plastic/Carton bin (blue). </a:t>
            </a:r>
            <a:r>
              <a:rPr lang="en-US" altLang="en-US" sz="1600" dirty="0" smtClean="0">
                <a:solidFill>
                  <a:srgbClr val="1F497D"/>
                </a:solidFill>
                <a:latin typeface="Comic Sans MS" panose="030F0702030302020204" pitchFamily="66" charset="0"/>
                <a:ea typeface="Calibri" pitchFamily="34" charset="0"/>
                <a:cs typeface="Times New Roman" pitchFamily="18" charset="0"/>
              </a:rPr>
              <a:t>Cost/bin</a:t>
            </a:r>
            <a:r>
              <a:rPr lang="en-US" altLang="en-US" sz="1600" dirty="0">
                <a:solidFill>
                  <a:srgbClr val="1F497D"/>
                </a:solidFill>
                <a:latin typeface="Comic Sans MS" panose="030F0702030302020204" pitchFamily="66" charset="0"/>
                <a:ea typeface="Calibri" pitchFamily="34" charset="0"/>
                <a:cs typeface="Times New Roman" pitchFamily="18" charset="0"/>
              </a:rPr>
              <a:t>= approx. $6 ($18/classroom</a:t>
            </a:r>
            <a:r>
              <a:rPr lang="en-US" altLang="en-US" sz="1600" dirty="0" smtClean="0">
                <a:solidFill>
                  <a:srgbClr val="1F497D"/>
                </a:solidFill>
                <a:latin typeface="Comic Sans MS" panose="030F0702030302020204" pitchFamily="66" charset="0"/>
                <a:ea typeface="Calibri" pitchFamily="34" charset="0"/>
                <a:cs typeface="Times New Roman" pitchFamily="18" charset="0"/>
              </a:rPr>
              <a:t>) X 40 = $864.</a:t>
            </a:r>
            <a:endParaRPr lang="en-US" altLang="en-US" sz="2000" dirty="0">
              <a:solidFill>
                <a:schemeClr val="tx1"/>
              </a:solidFill>
              <a:latin typeface="Comic Sans MS" panose="030F0702030302020204" pitchFamily="66"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sng"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Common Area Setups:</a:t>
            </a:r>
            <a:r>
              <a:rPr kumimoji="0" lang="en-US" altLang="en-US" sz="1600" b="0" i="0" u="sng"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 </a:t>
            </a:r>
            <a:r>
              <a:rPr kumimoji="0" lang="en-US" altLang="en-US" sz="16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3, 23 gallon bins, with lids.</a:t>
            </a:r>
            <a:endParaRPr kumimoji="0" lang="en-US" altLang="en-US" sz="16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Cost/set up: $230 x 10</a:t>
            </a:r>
            <a:r>
              <a:rPr kumimoji="0" lang="en-US" altLang="en-US" sz="1600" b="0" i="0" u="none" strike="noStrike" cap="none" normalizeH="0" dirty="0" smtClean="0">
                <a:ln>
                  <a:noFill/>
                </a:ln>
                <a:solidFill>
                  <a:srgbClr val="1F497D"/>
                </a:solidFill>
                <a:effectLst/>
                <a:latin typeface="Comic Sans MS" panose="030F0702030302020204" pitchFamily="66" charset="0"/>
                <a:ea typeface="Calibri" pitchFamily="34" charset="0"/>
                <a:cs typeface="Times New Roman" pitchFamily="18" charset="0"/>
              </a:rPr>
              <a:t> = $2,300.</a:t>
            </a:r>
            <a:endParaRPr kumimoji="0" lang="en-US" altLang="en-US" sz="16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Cafeteria sorting stations:</a:t>
            </a:r>
            <a:r>
              <a:rPr kumimoji="0" lang="en-US" altLang="en-US" sz="1600" b="0" i="0" u="sng"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 </a:t>
            </a:r>
            <a:r>
              <a:rPr kumimoji="0" lang="en-US" altLang="en-US" sz="16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7 gallon liquid pour bucket, metal colander, Metal/Glass/Plastic/Carton 44 gallon bin (blue), Trash bin 44 gallon (gray), Organics bin (brown)- rodent proof for curbside set out, 4 sign stands.</a:t>
            </a:r>
            <a:endParaRPr kumimoji="0" lang="en-US" altLang="en-US" sz="1600" b="0" i="0" u="none" strike="noStrike" cap="none" normalizeH="0" baseline="0" dirty="0" smtClean="0">
              <a:ln>
                <a:noFill/>
              </a:ln>
              <a:solidFill>
                <a:schemeClr val="tx1"/>
              </a:solidFill>
              <a:effectLst/>
              <a:latin typeface="Comic Sans MS" panose="030F0702030302020204"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1F497D"/>
                </a:solidFill>
                <a:effectLst/>
                <a:latin typeface="Comic Sans MS" panose="030F0702030302020204" pitchFamily="66" charset="0"/>
                <a:ea typeface="Calibri" pitchFamily="34" charset="0"/>
                <a:cs typeface="Times New Roman" pitchFamily="18" charset="0"/>
              </a:rPr>
              <a:t>Cost/station: approx. $350 x 2 = $700.</a:t>
            </a:r>
            <a:endParaRPr kumimoji="0" lang="en-US" altLang="en-US" sz="16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
        <p:nvSpPr>
          <p:cNvPr id="5" name="Rectangle 5"/>
          <p:cNvSpPr>
            <a:spLocks noChangeArrowheads="1"/>
          </p:cNvSpPr>
          <p:nvPr/>
        </p:nvSpPr>
        <p:spPr bwMode="auto">
          <a:xfrm>
            <a:off x="109224" y="6468845"/>
            <a:ext cx="9067800" cy="338554"/>
          </a:xfrm>
          <a:prstGeom prst="rect">
            <a:avLst/>
          </a:prstGeom>
          <a:ln/>
          <a:effectLst>
            <a:innerShdw blurRad="63500" dist="50800" dir="16200000">
              <a:prstClr val="black">
                <a:alpha val="50000"/>
              </a:prstClr>
            </a:inn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altLang="en-US" sz="1600" b="1" u="sng" dirty="0" smtClean="0">
                <a:solidFill>
                  <a:srgbClr val="1F497D"/>
                </a:solidFill>
                <a:latin typeface="Comic Sans MS" panose="030F0702030302020204" pitchFamily="66" charset="0"/>
                <a:ea typeface="Calibri" pitchFamily="34" charset="0"/>
                <a:cs typeface="Times New Roman" pitchFamily="18" charset="0"/>
              </a:rPr>
              <a:t>Compost and recycling set up and consult: $910 + $4,014 + $9,050 = $13,974</a:t>
            </a:r>
            <a:endParaRPr kumimoji="0" lang="en-US" altLang="en-US" sz="1600" b="1" i="0" u="sng" strike="noStrike" cap="none" normalizeH="0" baseline="0" dirty="0" smtClean="0">
              <a:ln>
                <a:noFill/>
              </a:ln>
              <a:solidFill>
                <a:schemeClr val="tx1"/>
              </a:solidFill>
              <a:effectLst/>
              <a:latin typeface="Comic Sans MS" panose="030F0702030302020204" pitchFamily="66" charset="0"/>
              <a:cs typeface="Arial" pitchFamily="34" charset="0"/>
            </a:endParaRPr>
          </a:p>
        </p:txBody>
      </p:sp>
      <p:pic>
        <p:nvPicPr>
          <p:cNvPr id="7" name="Picture 1" descr="https://c2.staticflickr.com/2/1535/25686882185_63cfbe1a89_b.jpg"/>
          <p:cNvPicPr>
            <a:picLocks noChangeAspect="1" noChangeArrowheads="1"/>
          </p:cNvPicPr>
          <p:nvPr/>
        </p:nvPicPr>
        <p:blipFill>
          <a:blip r:embed="rId5" r:link="rId6" cstate="print">
            <a:extLst>
              <a:ext uri="{28A0092B-C50C-407E-A947-70E740481C1C}">
                <a14:useLocalDpi xmlns:a14="http://schemas.microsoft.com/office/drawing/2010/main" xmlns="" val="0"/>
              </a:ext>
            </a:extLst>
          </a:blip>
          <a:srcRect/>
          <a:stretch>
            <a:fillRect/>
          </a:stretch>
        </p:blipFill>
        <p:spPr bwMode="auto">
          <a:xfrm>
            <a:off x="6047574" y="192688"/>
            <a:ext cx="2743200" cy="2651125"/>
          </a:xfrm>
          <a:prstGeom prst="rect">
            <a:avLst/>
          </a:prstGeom>
          <a:extLst/>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xmlns="" val="196313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25469" y="3668994"/>
            <a:ext cx="1543050"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0" y="3668994"/>
            <a:ext cx="4876800"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1000" y="3668994"/>
            <a:ext cx="1543050"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63333" y="401778"/>
            <a:ext cx="3432175" cy="2560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400000">
            <a:off x="6400800" y="914400"/>
            <a:ext cx="24384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5400000">
            <a:off x="-66675" y="762000"/>
            <a:ext cx="24384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2702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705" y="309877"/>
            <a:ext cx="8915400" cy="612475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1400" dirty="0" smtClean="0">
                <a:latin typeface="Comic Sans MS" panose="030F0702030302020204" pitchFamily="66" charset="0"/>
              </a:rPr>
              <a:t>The </a:t>
            </a:r>
            <a:r>
              <a:rPr lang="en-US" sz="1400" dirty="0" err="1" smtClean="0">
                <a:latin typeface="Comic Sans MS" panose="030F0702030302020204" pitchFamily="66" charset="0"/>
              </a:rPr>
              <a:t>Ridan</a:t>
            </a:r>
            <a:r>
              <a:rPr lang="en-US" sz="1400" dirty="0" smtClean="0">
                <a:latin typeface="Comic Sans MS" panose="030F0702030302020204" pitchFamily="66" charset="0"/>
              </a:rPr>
              <a:t> is a manual in-vessel composter.  As food waste is introduced at one end and the handle is rotated, oxygen aerates the mass heating up while traveling through the </a:t>
            </a:r>
            <a:r>
              <a:rPr lang="en-US" sz="1400" dirty="0" err="1" smtClean="0">
                <a:latin typeface="Comic Sans MS" panose="030F0702030302020204" pitchFamily="66" charset="0"/>
              </a:rPr>
              <a:t>Ridan</a:t>
            </a:r>
            <a:r>
              <a:rPr lang="en-US" sz="1400" dirty="0" smtClean="0">
                <a:latin typeface="Comic Sans MS" panose="030F0702030302020204" pitchFamily="66" charset="0"/>
              </a:rPr>
              <a:t>. During three composting stages, different microorganisms digest food waste and woodchips, transforming into compost before automatically emerging from the outlet at the other end.</a:t>
            </a:r>
          </a:p>
          <a:p>
            <a:endParaRPr lang="en-US" sz="1400" dirty="0">
              <a:latin typeface="Comic Sans MS" panose="030F0702030302020204" pitchFamily="66" charset="0"/>
            </a:endParaRPr>
          </a:p>
          <a:p>
            <a:endParaRPr lang="en-US" sz="1400" dirty="0" smtClean="0">
              <a:latin typeface="Comic Sans MS" panose="030F0702030302020204" pitchFamily="66" charset="0"/>
            </a:endParaRPr>
          </a:p>
          <a:p>
            <a:endParaRPr lang="en-US" sz="1400" dirty="0">
              <a:latin typeface="Comic Sans MS" panose="030F0702030302020204" pitchFamily="66" charset="0"/>
            </a:endParaRPr>
          </a:p>
          <a:p>
            <a:endParaRPr lang="en-US" sz="1400" dirty="0" smtClean="0">
              <a:latin typeface="Comic Sans MS" panose="030F0702030302020204" pitchFamily="66" charset="0"/>
            </a:endParaRPr>
          </a:p>
          <a:p>
            <a:endParaRPr lang="en-US" sz="1400" dirty="0">
              <a:latin typeface="Comic Sans MS" panose="030F0702030302020204" pitchFamily="66" charset="0"/>
            </a:endParaRPr>
          </a:p>
          <a:p>
            <a:endParaRPr lang="en-US" sz="1400" dirty="0" smtClean="0">
              <a:latin typeface="Comic Sans MS" panose="030F0702030302020204" pitchFamily="66" charset="0"/>
            </a:endParaRPr>
          </a:p>
          <a:p>
            <a:endParaRPr lang="en-US" sz="1400" dirty="0" smtClean="0">
              <a:latin typeface="Comic Sans MS" panose="030F0702030302020204" pitchFamily="66" charset="0"/>
            </a:endParaRPr>
          </a:p>
          <a:p>
            <a:endParaRPr lang="en-US" sz="1400" dirty="0" smtClean="0">
              <a:latin typeface="Comic Sans MS" panose="030F0702030302020204" pitchFamily="66" charset="0"/>
            </a:endParaRPr>
          </a:p>
          <a:p>
            <a:endParaRPr lang="en-US" sz="1400" dirty="0">
              <a:latin typeface="Comic Sans MS" panose="030F0702030302020204" pitchFamily="66" charset="0"/>
            </a:endParaRPr>
          </a:p>
          <a:p>
            <a:endParaRPr lang="en-US" sz="1400" dirty="0" smtClean="0">
              <a:effectLst>
                <a:outerShdw blurRad="38100" dist="38100" dir="2700000" algn="tl">
                  <a:srgbClr val="000000">
                    <a:alpha val="43137"/>
                  </a:srgbClr>
                </a:outerShdw>
              </a:effectLst>
              <a:latin typeface="Comic Sans MS" panose="030F0702030302020204" pitchFamily="66" charset="0"/>
            </a:endParaRPr>
          </a:p>
          <a:p>
            <a:endParaRPr lang="en-US" sz="1400" dirty="0">
              <a:effectLst>
                <a:outerShdw blurRad="38100" dist="38100" dir="2700000" algn="tl">
                  <a:srgbClr val="000000">
                    <a:alpha val="43137"/>
                  </a:srgbClr>
                </a:outerShdw>
              </a:effectLst>
              <a:latin typeface="Comic Sans MS" panose="030F0702030302020204" pitchFamily="66" charset="0"/>
            </a:endParaRPr>
          </a:p>
          <a:p>
            <a:r>
              <a:rPr lang="en-US" sz="1400" dirty="0" smtClean="0">
                <a:effectLst>
                  <a:outerShdw blurRad="38100" dist="38100" dir="2700000" algn="tl">
                    <a:srgbClr val="000000">
                      <a:alpha val="43137"/>
                    </a:srgbClr>
                  </a:outerShdw>
                </a:effectLst>
                <a:latin typeface="Comic Sans MS" panose="030F0702030302020204" pitchFamily="66" charset="0"/>
              </a:rPr>
              <a:t>Large </a:t>
            </a:r>
            <a:r>
              <a:rPr lang="en-US" sz="1400" dirty="0">
                <a:effectLst>
                  <a:outerShdw blurRad="38100" dist="38100" dir="2700000" algn="tl">
                    <a:srgbClr val="000000">
                      <a:alpha val="43137"/>
                    </a:srgbClr>
                  </a:outerShdw>
                </a:effectLst>
                <a:latin typeface="Comic Sans MS" panose="030F0702030302020204" pitchFamily="66" charset="0"/>
              </a:rPr>
              <a:t>model + three maturation bins (1) $</a:t>
            </a:r>
            <a:r>
              <a:rPr lang="en-US" sz="1400" dirty="0" smtClean="0">
                <a:effectLst>
                  <a:outerShdw blurRad="38100" dist="38100" dir="2700000" algn="tl">
                    <a:srgbClr val="000000">
                      <a:alpha val="43137"/>
                    </a:srgbClr>
                  </a:outerShdw>
                </a:effectLst>
                <a:latin typeface="Comic Sans MS" panose="030F0702030302020204" pitchFamily="66" charset="0"/>
              </a:rPr>
              <a:t>8,650     Medium </a:t>
            </a:r>
            <a:r>
              <a:rPr lang="en-US" sz="1400" dirty="0">
                <a:effectLst>
                  <a:outerShdw blurRad="38100" dist="38100" dir="2700000" algn="tl">
                    <a:srgbClr val="000000">
                      <a:alpha val="43137"/>
                    </a:srgbClr>
                  </a:outerShdw>
                </a:effectLst>
                <a:latin typeface="Comic Sans MS" panose="030F0702030302020204" pitchFamily="66" charset="0"/>
              </a:rPr>
              <a:t>model + two maturation bins (1) $6,400 </a:t>
            </a:r>
          </a:p>
          <a:p>
            <a:r>
              <a:rPr lang="en-US" sz="1400" dirty="0">
                <a:effectLst>
                  <a:outerShdw blurRad="38100" dist="38100" dir="2700000" algn="tl">
                    <a:srgbClr val="000000">
                      <a:alpha val="43137"/>
                    </a:srgbClr>
                  </a:outerShdw>
                </a:effectLst>
                <a:latin typeface="Comic Sans MS" panose="030F0702030302020204" pitchFamily="66" charset="0"/>
              </a:rPr>
              <a:t>Shipping (2) $</a:t>
            </a:r>
            <a:r>
              <a:rPr lang="en-US" sz="1400" dirty="0" smtClean="0">
                <a:effectLst>
                  <a:outerShdw blurRad="38100" dist="38100" dir="2700000" algn="tl">
                    <a:srgbClr val="000000">
                      <a:alpha val="43137"/>
                    </a:srgbClr>
                  </a:outerShdw>
                </a:effectLst>
                <a:latin typeface="Comic Sans MS" panose="030F0702030302020204" pitchFamily="66" charset="0"/>
              </a:rPr>
              <a:t>400</a:t>
            </a:r>
          </a:p>
          <a:p>
            <a:endParaRPr lang="en-US" sz="1400" dirty="0">
              <a:latin typeface="Comic Sans MS" panose="030F0702030302020204" pitchFamily="66" charset="0"/>
            </a:endParaRPr>
          </a:p>
          <a:p>
            <a:pPr marL="285750" indent="-285750">
              <a:buFont typeface="Arial" panose="020B0604020202020204" pitchFamily="34" charset="0"/>
              <a:buChar char="•"/>
            </a:pPr>
            <a:r>
              <a:rPr lang="en-US" sz="1400" dirty="0">
                <a:latin typeface="Comic Sans MS" panose="030F0702030302020204" pitchFamily="66" charset="0"/>
              </a:rPr>
              <a:t>Dramatically reduces food scraps disposal costs.</a:t>
            </a:r>
          </a:p>
          <a:p>
            <a:pPr marL="285750" indent="-285750">
              <a:buFont typeface="Arial" panose="020B0604020202020204" pitchFamily="34" charset="0"/>
              <a:buChar char="•"/>
            </a:pPr>
            <a:r>
              <a:rPr lang="en-US" sz="1400" dirty="0" smtClean="0">
                <a:latin typeface="Comic Sans MS" panose="030F0702030302020204" pitchFamily="66" charset="0"/>
              </a:rPr>
              <a:t>Reduces </a:t>
            </a:r>
            <a:r>
              <a:rPr lang="en-US" sz="1400" dirty="0">
                <a:latin typeface="Comic Sans MS" panose="030F0702030302020204" pitchFamily="66" charset="0"/>
              </a:rPr>
              <a:t>transportation costs and carbon dioxide emissions (CO2).</a:t>
            </a:r>
          </a:p>
          <a:p>
            <a:pPr marL="285750" indent="-285750">
              <a:buFont typeface="Arial" panose="020B0604020202020204" pitchFamily="34" charset="0"/>
              <a:buChar char="•"/>
            </a:pPr>
            <a:r>
              <a:rPr lang="en-US" sz="1400" dirty="0" smtClean="0">
                <a:latin typeface="Comic Sans MS" panose="030F0702030302020204" pitchFamily="66" charset="0"/>
              </a:rPr>
              <a:t>Immediate </a:t>
            </a:r>
            <a:r>
              <a:rPr lang="en-US" sz="1400" dirty="0">
                <a:latin typeface="Comic Sans MS" panose="030F0702030302020204" pitchFamily="66" charset="0"/>
              </a:rPr>
              <a:t>treatment eradicates vermin problems and pest control costs.</a:t>
            </a:r>
          </a:p>
          <a:p>
            <a:pPr marL="285750" indent="-285750">
              <a:buFont typeface="Arial" panose="020B0604020202020204" pitchFamily="34" charset="0"/>
              <a:buChar char="•"/>
            </a:pPr>
            <a:r>
              <a:rPr lang="en-US" sz="1400" dirty="0" smtClean="0">
                <a:latin typeface="Comic Sans MS" panose="030F0702030302020204" pitchFamily="66" charset="0"/>
              </a:rPr>
              <a:t>Eliminates </a:t>
            </a:r>
            <a:r>
              <a:rPr lang="en-US" sz="1400" dirty="0">
                <a:latin typeface="Comic Sans MS" panose="030F0702030302020204" pitchFamily="66" charset="0"/>
              </a:rPr>
              <a:t>trash-related odors.</a:t>
            </a:r>
          </a:p>
          <a:p>
            <a:pPr marL="285750" indent="-285750">
              <a:buFont typeface="Arial" panose="020B0604020202020204" pitchFamily="34" charset="0"/>
              <a:buChar char="•"/>
            </a:pPr>
            <a:r>
              <a:rPr lang="en-US" sz="1400" dirty="0" smtClean="0">
                <a:latin typeface="Comic Sans MS" panose="030F0702030302020204" pitchFamily="66" charset="0"/>
              </a:rPr>
              <a:t>Eliminates </a:t>
            </a:r>
            <a:r>
              <a:rPr lang="en-US" sz="1400" dirty="0">
                <a:latin typeface="Comic Sans MS" panose="030F0702030302020204" pitchFamily="66" charset="0"/>
              </a:rPr>
              <a:t>the need for garbage bags </a:t>
            </a:r>
            <a:r>
              <a:rPr lang="en-US" sz="1400" dirty="0" smtClean="0">
                <a:latin typeface="Comic Sans MS" panose="030F0702030302020204" pitchFamily="66" charset="0"/>
              </a:rPr>
              <a:t>to </a:t>
            </a:r>
            <a:r>
              <a:rPr lang="en-US" sz="1400" dirty="0">
                <a:latin typeface="Comic Sans MS" panose="030F0702030302020204" pitchFamily="66" charset="0"/>
              </a:rPr>
              <a:t>dispose </a:t>
            </a:r>
            <a:r>
              <a:rPr lang="en-US" sz="1400" dirty="0" smtClean="0">
                <a:latin typeface="Comic Sans MS" panose="030F0702030302020204" pitchFamily="66" charset="0"/>
              </a:rPr>
              <a:t>of food scraps</a:t>
            </a:r>
            <a:r>
              <a:rPr lang="en-US" sz="1400" dirty="0">
                <a:latin typeface="Comic Sans MS" panose="030F0702030302020204" pitchFamily="66" charset="0"/>
              </a:rPr>
              <a:t>.</a:t>
            </a:r>
          </a:p>
          <a:p>
            <a:endParaRPr lang="en-US" sz="1400" dirty="0" smtClean="0">
              <a:latin typeface="Comic Sans MS" panose="030F0702030302020204" pitchFamily="66" charset="0"/>
            </a:endParaRPr>
          </a:p>
          <a:p>
            <a:r>
              <a:rPr lang="en-US" sz="1400" dirty="0" smtClean="0">
                <a:latin typeface="Comic Sans MS" panose="030F0702030302020204" pitchFamily="66" charset="0"/>
              </a:rPr>
              <a:t>Medium </a:t>
            </a:r>
            <a:r>
              <a:rPr lang="en-US" sz="1400" dirty="0" err="1">
                <a:latin typeface="Comic Sans MS" panose="030F0702030302020204" pitchFamily="66" charset="0"/>
              </a:rPr>
              <a:t>Ridan</a:t>
            </a:r>
            <a:r>
              <a:rPr lang="en-US" sz="1400" dirty="0">
                <a:latin typeface="Comic Sans MS" panose="030F0702030302020204" pitchFamily="66" charset="0"/>
              </a:rPr>
              <a:t> 52 52 132 7.8 x 3.6 x 5.3 </a:t>
            </a:r>
            <a:r>
              <a:rPr lang="en-US" sz="1400" dirty="0" err="1">
                <a:latin typeface="Comic Sans MS" panose="030F0702030302020204" pitchFamily="66" charset="0"/>
              </a:rPr>
              <a:t>Ridan</a:t>
            </a:r>
            <a:r>
              <a:rPr lang="en-US" sz="1400" dirty="0">
                <a:latin typeface="Comic Sans MS" panose="030F0702030302020204" pitchFamily="66" charset="0"/>
              </a:rPr>
              <a:t> handle V2 2</a:t>
            </a:r>
          </a:p>
          <a:p>
            <a:r>
              <a:rPr lang="en-US" sz="1400" dirty="0">
                <a:latin typeface="Comic Sans MS" panose="030F0702030302020204" pitchFamily="66" charset="0"/>
              </a:rPr>
              <a:t>Large </a:t>
            </a:r>
            <a:r>
              <a:rPr lang="en-US" sz="1400" dirty="0" err="1">
                <a:latin typeface="Comic Sans MS" panose="030F0702030302020204" pitchFamily="66" charset="0"/>
              </a:rPr>
              <a:t>Ridan</a:t>
            </a:r>
            <a:r>
              <a:rPr lang="en-US" sz="1400" dirty="0">
                <a:latin typeface="Comic Sans MS" panose="030F0702030302020204" pitchFamily="66" charset="0"/>
              </a:rPr>
              <a:t> 105 105 155 8.2 x 4 x 5.6 </a:t>
            </a:r>
            <a:r>
              <a:rPr lang="en-US" sz="1400" dirty="0" err="1">
                <a:latin typeface="Comic Sans MS" panose="030F0702030302020204" pitchFamily="66" charset="0"/>
              </a:rPr>
              <a:t>Ridan</a:t>
            </a:r>
            <a:r>
              <a:rPr lang="en-US" sz="1400" dirty="0">
                <a:latin typeface="Comic Sans MS" panose="030F0702030302020204" pitchFamily="66" charset="0"/>
              </a:rPr>
              <a:t> handle V2 3</a:t>
            </a:r>
          </a:p>
          <a:p>
            <a:r>
              <a:rPr lang="en-US" sz="1400" dirty="0">
                <a:latin typeface="Comic Sans MS" panose="030F0702030302020204" pitchFamily="66" charset="0"/>
              </a:rPr>
              <a:t>Maturation Bins (2) 240 40 x 40 x 40</a:t>
            </a:r>
          </a:p>
          <a:p>
            <a:endParaRPr lang="en-US" sz="1400" dirty="0">
              <a:latin typeface="Comic Sans MS" panose="030F0702030302020204" pitchFamily="66"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9073" y="1396188"/>
            <a:ext cx="3657600" cy="19760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91471" y="1543454"/>
            <a:ext cx="4071587"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72602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3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53385" y="2898983"/>
            <a:ext cx="2743200" cy="3657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91" name="Picture 43" descr="Image result for pepsicorecycli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144" y="1371600"/>
            <a:ext cx="3223727"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228600" y="152400"/>
            <a:ext cx="8610600" cy="923330"/>
          </a:xfrm>
          <a:prstGeom prst="rect">
            <a:avLst/>
          </a:prstGeom>
          <a:scene3d>
            <a:camera prst="perspectiveFront"/>
            <a:lightRig rig="threePt" dir="t"/>
          </a:scene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dirty="0">
                <a:latin typeface="Comic Sans MS" panose="030F0702030302020204" pitchFamily="66" charset="0"/>
              </a:rPr>
              <a:t>Get ready to rally! Recycle Rally is a free nationwide program that directly benefits K-12 schools and students by providing valuable incentives and resources to help make recycling easy, fun, and rewarding.</a:t>
            </a:r>
          </a:p>
        </p:txBody>
      </p:sp>
      <p:pic>
        <p:nvPicPr>
          <p:cNvPr id="2084" name="Picture 36" descr="Image result for pepsico recyCLING CHALLENG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38550" y="4727783"/>
            <a:ext cx="1790700" cy="1790701"/>
          </a:xfrm>
          <a:prstGeom prst="rect">
            <a:avLst/>
          </a:prstGeom>
          <a:noFill/>
          <a:extLst>
            <a:ext uri="{909E8E84-426E-40DD-AFC4-6F175D3DCCD1}">
              <a14:hiddenFill xmlns:a14="http://schemas.microsoft.com/office/drawing/2010/main" xmlns="">
                <a:solidFill>
                  <a:srgbClr val="FFFFFF"/>
                </a:solidFill>
              </a14:hiddenFill>
            </a:ext>
          </a:extLst>
        </p:spPr>
      </p:pic>
      <p:pic>
        <p:nvPicPr>
          <p:cNvPr id="2086" name="Picture 3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7239" y="3000288"/>
            <a:ext cx="2743200" cy="3657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88" name="Picture 4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2400" y="3650302"/>
            <a:ext cx="2857500" cy="285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4114800" y="1219200"/>
            <a:ext cx="4800600"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dirty="0" smtClean="0">
                <a:latin typeface="Comic Sans MS" panose="030F0702030302020204" pitchFamily="66" charset="0"/>
              </a:rPr>
              <a:t>#26 </a:t>
            </a:r>
            <a:r>
              <a:rPr lang="en-US" dirty="0">
                <a:latin typeface="Comic Sans MS" panose="030F0702030302020204" pitchFamily="66" charset="0"/>
              </a:rPr>
              <a:t>Mater Academy </a:t>
            </a:r>
            <a:r>
              <a:rPr lang="en-US" dirty="0" smtClean="0">
                <a:latin typeface="Comic Sans MS" panose="030F0702030302020204" pitchFamily="66" charset="0"/>
              </a:rPr>
              <a:t>Middle </a:t>
            </a:r>
            <a:r>
              <a:rPr lang="en-US" dirty="0">
                <a:latin typeface="Comic Sans MS" panose="030F0702030302020204" pitchFamily="66" charset="0"/>
              </a:rPr>
              <a:t>&amp; High School Hialeah </a:t>
            </a:r>
            <a:r>
              <a:rPr lang="en-US" dirty="0" smtClean="0">
                <a:latin typeface="Comic Sans MS" panose="030F0702030302020204" pitchFamily="66" charset="0"/>
              </a:rPr>
              <a:t>Gardens, </a:t>
            </a:r>
            <a:r>
              <a:rPr lang="en-US" dirty="0">
                <a:latin typeface="Comic Sans MS" panose="030F0702030302020204" pitchFamily="66" charset="0"/>
              </a:rPr>
              <a:t>FL </a:t>
            </a:r>
            <a:endParaRPr lang="en-US" dirty="0" smtClean="0">
              <a:latin typeface="Comic Sans MS" panose="030F0702030302020204" pitchFamily="66" charset="0"/>
            </a:endParaRPr>
          </a:p>
          <a:p>
            <a:pPr algn="ctr"/>
            <a:r>
              <a:rPr lang="en-US" dirty="0" smtClean="0">
                <a:latin typeface="Comic Sans MS" panose="030F0702030302020204" pitchFamily="66" charset="0"/>
              </a:rPr>
              <a:t>26,522 cans and  bottles</a:t>
            </a:r>
            <a:endParaRPr lang="en-US" dirty="0">
              <a:latin typeface="Comic Sans MS" panose="030F0702030302020204" pitchFamily="66" charset="0"/>
            </a:endParaRPr>
          </a:p>
        </p:txBody>
      </p:sp>
      <p:sp>
        <p:nvSpPr>
          <p:cNvPr id="8" name="Rectangle 7"/>
          <p:cNvSpPr/>
          <p:nvPr/>
        </p:nvSpPr>
        <p:spPr>
          <a:xfrm>
            <a:off x="3044439" y="2667000"/>
            <a:ext cx="3352800"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dirty="0">
                <a:latin typeface="Comic Sans MS" panose="030F0702030302020204" pitchFamily="66" charset="0"/>
              </a:rPr>
              <a:t>Accumulate reward points in your online account and redeem them for recycling bins, supplies, and other goodies to keep your recycling teams going </a:t>
            </a:r>
            <a:r>
              <a:rPr lang="en-US" dirty="0" smtClean="0">
                <a:latin typeface="Comic Sans MS" panose="030F0702030302020204" pitchFamily="66" charset="0"/>
              </a:rPr>
              <a:t>strong.</a:t>
            </a:r>
            <a:endParaRPr lang="en-US" dirty="0">
              <a:latin typeface="Comic Sans MS" panose="030F0702030302020204" pitchFamily="66" charset="0"/>
            </a:endParaRPr>
          </a:p>
        </p:txBody>
      </p:sp>
    </p:spTree>
    <p:extLst>
      <p:ext uri="{BB962C8B-B14F-4D97-AF65-F5344CB8AC3E}">
        <p14:creationId xmlns:p14="http://schemas.microsoft.com/office/powerpoint/2010/main" xmlns="" val="1505974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3217" y="3244334"/>
            <a:ext cx="237566" cy="369332"/>
          </a:xfrm>
          <a:prstGeom prst="rect">
            <a:avLst/>
          </a:prstGeom>
        </p:spPr>
        <p:txBody>
          <a:bodyPr wrap="none">
            <a:spAutoFit/>
          </a:bodyPr>
          <a:lstStyle/>
          <a:p>
            <a:r>
              <a:rPr lang="en-US" dirty="0"/>
              <a:t> </a:t>
            </a:r>
          </a:p>
        </p:txBody>
      </p:sp>
      <p:pic>
        <p:nvPicPr>
          <p:cNvPr id="4098" name="Picture 2" descr="C:\Users\mhdrucke\AppData\Local\Microsoft\Windows\Temporary Internet Files\Content.Outlook\5J0GPIAR\th.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2398520"/>
            <a:ext cx="3657600" cy="3657600"/>
          </a:xfrm>
          <a:prstGeom prst="rect">
            <a:avLst/>
          </a:prstGeom>
        </p:spPr>
        <p:style>
          <a:lnRef idx="0">
            <a:schemeClr val="accent1"/>
          </a:lnRef>
          <a:fillRef idx="3">
            <a:schemeClr val="accent1"/>
          </a:fillRef>
          <a:effectRef idx="3">
            <a:schemeClr val="accent1"/>
          </a:effectRef>
          <a:fontRef idx="minor">
            <a:schemeClr val="lt1"/>
          </a:fontRef>
        </p:style>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53217" y="1828800"/>
            <a:ext cx="4389120" cy="4876800"/>
          </a:xfrm>
          <a:prstGeom prst="rect">
            <a:avLst/>
          </a:prstGeom>
        </p:spPr>
        <p:style>
          <a:lnRef idx="0">
            <a:schemeClr val="accent3"/>
          </a:lnRef>
          <a:fillRef idx="3">
            <a:schemeClr val="accent3"/>
          </a:fillRef>
          <a:effectRef idx="3">
            <a:schemeClr val="accent3"/>
          </a:effectRef>
          <a:fontRef idx="minor">
            <a:schemeClr val="lt1"/>
          </a:fontRef>
        </p:style>
      </p:pic>
      <p:sp>
        <p:nvSpPr>
          <p:cNvPr id="4" name="Title 3"/>
          <p:cNvSpPr>
            <a:spLocks noGrp="1"/>
          </p:cNvSpPr>
          <p:nvPr>
            <p:ph type="title"/>
          </p:nvPr>
        </p:nvSpPr>
        <p:spPr>
          <a:xfrm>
            <a:off x="304800" y="76200"/>
            <a:ext cx="8382000" cy="1676400"/>
          </a:xfrm>
        </p:spPr>
        <p:style>
          <a:lnRef idx="0">
            <a:schemeClr val="accent3"/>
          </a:lnRef>
          <a:fillRef idx="3">
            <a:schemeClr val="accent3"/>
          </a:fillRef>
          <a:effectRef idx="3">
            <a:schemeClr val="accent3"/>
          </a:effectRef>
          <a:fontRef idx="minor">
            <a:schemeClr val="lt1"/>
          </a:fontRef>
        </p:style>
        <p:txBody>
          <a:bodyPr>
            <a:noAutofit/>
          </a:bodyPr>
          <a:lstStyle/>
          <a:p>
            <a:r>
              <a:rPr lang="en-US" sz="3600" dirty="0" err="1" smtClean="0">
                <a:latin typeface="Comic Sans MS" panose="030F0702030302020204" pitchFamily="66" charset="0"/>
              </a:rPr>
              <a:t>Terracycle</a:t>
            </a:r>
            <a:r>
              <a:rPr lang="en-US" sz="3600" dirty="0" smtClean="0">
                <a:latin typeface="Comic Sans MS" panose="030F0702030302020204" pitchFamily="66" charset="0"/>
              </a:rPr>
              <a:t> for hard to recycle items: $85/box X 6 = $510. Free items too.  </a:t>
            </a:r>
            <a:endParaRPr lang="en-US" sz="3600" dirty="0">
              <a:latin typeface="Comic Sans MS" panose="030F0702030302020204" pitchFamily="66" charset="0"/>
            </a:endParaRPr>
          </a:p>
        </p:txBody>
      </p:sp>
    </p:spTree>
    <p:extLst>
      <p:ext uri="{BB962C8B-B14F-4D97-AF65-F5344CB8AC3E}">
        <p14:creationId xmlns:p14="http://schemas.microsoft.com/office/powerpoint/2010/main" xmlns="" val="898991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322" y="133884"/>
            <a:ext cx="8755878" cy="1143000"/>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smtClean="0">
                <a:latin typeface="Comic Sans MS" panose="030F0702030302020204" pitchFamily="66" charset="0"/>
              </a:rPr>
              <a:t>Parent/Student Bike Train. Bike305 </a:t>
            </a:r>
            <a:br>
              <a:rPr lang="en-US" dirty="0" smtClean="0">
                <a:latin typeface="Comic Sans MS" panose="030F0702030302020204" pitchFamily="66" charset="0"/>
              </a:rPr>
            </a:br>
            <a:r>
              <a:rPr lang="en-US" dirty="0" err="1" smtClean="0">
                <a:latin typeface="Comic Sans MS" panose="030F0702030302020204" pitchFamily="66" charset="0"/>
              </a:rPr>
              <a:t>SafeBikeUM</a:t>
            </a:r>
            <a:r>
              <a:rPr lang="en-US" dirty="0" smtClean="0">
                <a:latin typeface="Comic Sans MS" panose="030F0702030302020204" pitchFamily="66" charset="0"/>
              </a:rPr>
              <a:t>.  </a:t>
            </a:r>
            <a:endParaRPr lang="en-US" dirty="0">
              <a:latin typeface="Comic Sans MS" panose="030F0702030302020204" pitchFamily="66"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773" y="2057399"/>
            <a:ext cx="2514600" cy="1819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81400" y="1981199"/>
            <a:ext cx="2286000" cy="1895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29400" y="1828800"/>
            <a:ext cx="2009775" cy="2276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200" y="4419600"/>
            <a:ext cx="4418888" cy="1953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99447" y="4591566"/>
            <a:ext cx="2838450" cy="1609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717892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smtClean="0">
                <a:uFillTx/>
                <a:latin typeface="Comic Sans MS" panose="030F0702030302020204" pitchFamily="66" charset="0"/>
              </a:rPr>
              <a:t>Car Charging at MAST.  </a:t>
            </a:r>
            <a:endParaRPr lang="en-US" dirty="0">
              <a:uFillTx/>
              <a:latin typeface="Comic Sans MS" panose="030F0702030302020204" pitchFamily="66" charset="0"/>
            </a:endParaRPr>
          </a:p>
        </p:txBody>
      </p:sp>
      <p:pic>
        <p:nvPicPr>
          <p:cNvPr id="6147" name="Picture 3"/>
          <p:cNvPicPr>
            <a:picLocks noChangeAspect="1" noChangeArrowheads="1"/>
          </p:cNvPicPr>
          <p:nvPr/>
        </p:nvPicPr>
        <p:blipFill>
          <a:blip r:embed="rId2" cstate="print"/>
          <a:srcRect/>
          <a:stretch>
            <a:fillRect/>
          </a:stretch>
        </p:blipFill>
        <p:spPr bwMode="auto">
          <a:xfrm>
            <a:off x="458624" y="2133600"/>
            <a:ext cx="3495675" cy="4038600"/>
          </a:xfrm>
          <a:prstGeom prst="rect">
            <a:avLst/>
          </a:prstGeom>
          <a:noFill/>
          <a:ln>
            <a:noFill/>
          </a:ln>
        </p:spPr>
      </p:pic>
      <p:sp>
        <p:nvSpPr>
          <p:cNvPr id="3" name="Rectangle 2"/>
          <p:cNvSpPr>
            <a:spLocks/>
          </p:cNvSpPr>
          <p:nvPr/>
        </p:nvSpPr>
        <p:spPr>
          <a:xfrm>
            <a:off x="3810000" y="2110154"/>
            <a:ext cx="4876800"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ChargePoint</a:t>
            </a:r>
            <a:r>
              <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lang="en-US" dirty="0" smtClean="0">
                <a:solidFill>
                  <a:srgbClr val="000000"/>
                </a:solidFill>
                <a:latin typeface="Comic Sans MS" panose="030F0702030302020204" pitchFamily="66" charset="0"/>
              </a:rPr>
              <a:t>Afloat Program. $100/month per parking space.  School pays install and electricity ($45/month), but unit is free and maintained by </a:t>
            </a:r>
            <a:r>
              <a:rPr lang="en-US" dirty="0" err="1" smtClean="0">
                <a:solidFill>
                  <a:srgbClr val="000000"/>
                </a:solidFill>
                <a:latin typeface="Comic Sans MS" panose="030F0702030302020204" pitchFamily="66" charset="0"/>
              </a:rPr>
              <a:t>chargpoint</a:t>
            </a:r>
            <a:r>
              <a:rPr lang="en-US" dirty="0" smtClean="0">
                <a:solidFill>
                  <a:srgbClr val="000000"/>
                </a:solidFill>
                <a:latin typeface="Comic Sans MS" panose="030F0702030302020204" pitchFamily="66" charset="0"/>
              </a:rPr>
              <a:t>.  No compete for 7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Comic Sans MS" panose="030F0702030302020204" pitchFamily="66" charset="0"/>
              </a:rPr>
              <a:t>EV install will increase EV parking six fold when installed. No EV units in Key Biscayne.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Comic Sans MS" panose="030F0702030302020204" pitchFamily="66" charset="0"/>
              </a:rPr>
              <a:t>Note: </a:t>
            </a:r>
            <a:r>
              <a:rPr lang="en-US" dirty="0" err="1" smtClean="0">
                <a:solidFill>
                  <a:srgbClr val="000000"/>
                </a:solidFill>
                <a:latin typeface="Comic Sans MS" panose="030F0702030302020204" pitchFamily="66" charset="0"/>
              </a:rPr>
              <a:t>Jax</a:t>
            </a:r>
            <a:r>
              <a:rPr lang="en-US" dirty="0" smtClean="0">
                <a:solidFill>
                  <a:srgbClr val="000000"/>
                </a:solidFill>
                <a:latin typeface="Comic Sans MS" panose="030F0702030302020204" pitchFamily="66" charset="0"/>
              </a:rPr>
              <a:t> School District has a program where staff can trickle charge at school for $10/month.  BYOC(charger).  </a:t>
            </a:r>
            <a:endPar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xmlns="" val="2734991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n-US" dirty="0" smtClean="0">
                <a:uFillTx/>
                <a:latin typeface="Comic Sans MS" pitchFamily="66" charset="0"/>
              </a:rPr>
              <a:t>Why MAST? Tradition of Marine Stewardship and STEM. </a:t>
            </a:r>
            <a:endParaRPr lang="en-US" dirty="0">
              <a:uFillTx/>
              <a:latin typeface="Comic Sans MS" pitchFamily="66" charset="0"/>
            </a:endParaRPr>
          </a:p>
        </p:txBody>
      </p:sp>
      <p:pic>
        <p:nvPicPr>
          <p:cNvPr id="1026" name="Picture 2" descr="C:\Users\Philip\Downloads\Solar Celebration flyer 2.jpg"/>
          <p:cNvPicPr>
            <a:picLocks noGrp="1" noChangeAspect="1" noChangeArrowheads="1"/>
          </p:cNvPicPr>
          <p:nvPr>
            <p:ph idx="1"/>
          </p:nvPr>
        </p:nvPicPr>
        <p:blipFill>
          <a:blip r:embed="rId3" cstate="print"/>
          <a:srcRect/>
          <a:stretch>
            <a:fillRect/>
          </a:stretch>
        </p:blipFill>
        <p:spPr bwMode="auto">
          <a:xfrm>
            <a:off x="1447800" y="1905000"/>
            <a:ext cx="6222718" cy="4525963"/>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xmlns="" val="1592784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en-US" dirty="0" smtClean="0">
                <a:latin typeface="Comic Sans MS" panose="030F0702030302020204" pitchFamily="66" charset="0"/>
              </a:rPr>
              <a:t>MAST STUDENTS DRIVING THE CHANGE. </a:t>
            </a:r>
            <a:endParaRPr lang="en-US" dirty="0">
              <a:latin typeface="Comic Sans MS" panose="030F0702030302020204" pitchFamily="66" charset="0"/>
            </a:endParaRP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5158810" y="1600200"/>
            <a:ext cx="3658097" cy="2209800"/>
          </a:xfrm>
          <a:prstGeom prst="rect">
            <a:avLst/>
          </a:prstGeom>
          <a:ln/>
        </p:spPr>
        <p:style>
          <a:lnRef idx="2">
            <a:schemeClr val="accent3"/>
          </a:lnRef>
          <a:fillRef idx="1">
            <a:schemeClr val="lt1"/>
          </a:fillRef>
          <a:effectRef idx="0">
            <a:schemeClr val="accent3"/>
          </a:effectRef>
          <a:fontRef idx="minor">
            <a:schemeClr val="dk1"/>
          </a:fontRef>
        </p:style>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0" y="3962400"/>
            <a:ext cx="3658097" cy="2743200"/>
          </a:xfrm>
          <a:prstGeom prst="rect">
            <a:avLst/>
          </a:prstGeom>
          <a:ln/>
        </p:spPr>
        <p:style>
          <a:lnRef idx="2">
            <a:schemeClr val="accent3"/>
          </a:lnRef>
          <a:fillRef idx="1">
            <a:schemeClr val="lt1"/>
          </a:fillRef>
          <a:effectRef idx="0">
            <a:schemeClr val="accent3"/>
          </a:effectRef>
          <a:fontRef idx="minor">
            <a:schemeClr val="dk1"/>
          </a:fontRef>
        </p:style>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3400" y="3810000"/>
            <a:ext cx="4419600" cy="2743200"/>
          </a:xfrm>
          <a:prstGeom prst="rect">
            <a:avLst/>
          </a:prstGeom>
          <a:ln/>
        </p:spPr>
        <p:style>
          <a:lnRef idx="2">
            <a:schemeClr val="accent3"/>
          </a:lnRef>
          <a:fillRef idx="1">
            <a:schemeClr val="lt1"/>
          </a:fillRef>
          <a:effectRef idx="0">
            <a:schemeClr val="accent3"/>
          </a:effectRef>
          <a:fontRef idx="minor">
            <a:schemeClr val="dk1"/>
          </a:fontRef>
        </p:style>
      </p:pic>
      <p:sp>
        <p:nvSpPr>
          <p:cNvPr id="9" name="TextBox 8"/>
          <p:cNvSpPr txBox="1"/>
          <p:nvPr/>
        </p:nvSpPr>
        <p:spPr>
          <a:xfrm>
            <a:off x="533400" y="1600200"/>
            <a:ext cx="4419600" cy="369332"/>
          </a:xfrm>
          <a:prstGeom prst="rect">
            <a:avLst/>
          </a:prstGeom>
          <a:noFill/>
        </p:spPr>
        <p:txBody>
          <a:bodyPr wrap="square" rtlCol="0">
            <a:spAutoFit/>
          </a:bodyPr>
          <a:lstStyle/>
          <a:p>
            <a:endParaRPr lang="en-US" dirty="0"/>
          </a:p>
        </p:txBody>
      </p:sp>
      <p:sp>
        <p:nvSpPr>
          <p:cNvPr id="10" name="TextBox 9"/>
          <p:cNvSpPr txBox="1"/>
          <p:nvPr/>
        </p:nvSpPr>
        <p:spPr>
          <a:xfrm>
            <a:off x="284148" y="1784866"/>
            <a:ext cx="46482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US" dirty="0" smtClean="0">
                <a:latin typeface="Comic Sans MS" panose="030F0702030302020204" pitchFamily="66" charset="0"/>
              </a:rPr>
              <a:t>Delaney Reynolds addresses 1,000+ MAST students in January 2017.  </a:t>
            </a:r>
          </a:p>
          <a:p>
            <a:pPr marL="285750" indent="-285750">
              <a:buFont typeface="Arial" panose="020B0604020202020204" pitchFamily="34" charset="0"/>
              <a:buChar char="•"/>
            </a:pPr>
            <a:r>
              <a:rPr lang="en-US" dirty="0" smtClean="0">
                <a:latin typeface="Comic Sans MS" panose="030F0702030302020204" pitchFamily="66" charset="0"/>
              </a:rPr>
              <a:t>They vote for a net zero energy school in five years!  </a:t>
            </a:r>
          </a:p>
          <a:p>
            <a:pPr marL="285750" indent="-285750">
              <a:buFont typeface="Arial" panose="020B0604020202020204" pitchFamily="34" charset="0"/>
              <a:buChar char="•"/>
            </a:pPr>
            <a:r>
              <a:rPr lang="en-US" dirty="0" smtClean="0">
                <a:latin typeface="Comic Sans MS" panose="030F0702030302020204" pitchFamily="66" charset="0"/>
              </a:rPr>
              <a:t>Overheard by a 6</a:t>
            </a:r>
            <a:r>
              <a:rPr lang="en-US" baseline="30000" dirty="0" smtClean="0">
                <a:latin typeface="Comic Sans MS" panose="030F0702030302020204" pitchFamily="66" charset="0"/>
              </a:rPr>
              <a:t>th</a:t>
            </a:r>
            <a:r>
              <a:rPr lang="en-US" dirty="0" smtClean="0">
                <a:latin typeface="Comic Sans MS" panose="030F0702030302020204" pitchFamily="66" charset="0"/>
              </a:rPr>
              <a:t> grader, “Can we sell lemonade to buy solar panels?”</a:t>
            </a:r>
          </a:p>
        </p:txBody>
      </p:sp>
    </p:spTree>
    <p:extLst>
      <p:ext uri="{BB962C8B-B14F-4D97-AF65-F5344CB8AC3E}">
        <p14:creationId xmlns:p14="http://schemas.microsoft.com/office/powerpoint/2010/main" xmlns="" val="809547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80" r="1380" b="15887"/>
          <a:stretch/>
        </p:blipFill>
        <p:spPr bwMode="auto">
          <a:xfrm>
            <a:off x="304800" y="5299817"/>
            <a:ext cx="2374115" cy="1076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43800" y="5152402"/>
            <a:ext cx="1371600" cy="137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3"/>
          <p:cNvSpPr>
            <a:spLocks noGrp="1"/>
          </p:cNvSpPr>
          <p:nvPr>
            <p:ph type="title"/>
          </p:nvPr>
        </p:nvSpPr>
        <p:spPr>
          <a:xfrm>
            <a:off x="457200" y="152400"/>
            <a:ext cx="8229600" cy="1143000"/>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sz="3200" dirty="0" smtClean="0">
                <a:latin typeface="Comic Sans MS" panose="030F0702030302020204" pitchFamily="66" charset="0"/>
              </a:rPr>
              <a:t>DOE: Green Ribbon Schools: III Pillars. </a:t>
            </a:r>
            <a:endParaRPr lang="en-US" sz="3200" dirty="0">
              <a:latin typeface="Comic Sans MS" panose="030F0702030302020204" pitchFamily="66" charset="0"/>
            </a:endParaRPr>
          </a:p>
        </p:txBody>
      </p:sp>
      <p:sp>
        <p:nvSpPr>
          <p:cNvPr id="6" name="Content Placeholder 4"/>
          <p:cNvSpPr>
            <a:spLocks noGrp="1"/>
          </p:cNvSpPr>
          <p:nvPr>
            <p:ph idx="1"/>
          </p:nvPr>
        </p:nvSpPr>
        <p:spPr>
          <a:xfrm>
            <a:off x="133350" y="1600200"/>
            <a:ext cx="8858250" cy="3345816"/>
          </a:xfrm>
        </p:spPr>
        <p:txBody>
          <a:bodyPr>
            <a:noAutofit/>
          </a:bodyPr>
          <a:lstStyle/>
          <a:p>
            <a:r>
              <a:rPr lang="en-US" sz="1600" b="1" dirty="0" smtClean="0">
                <a:latin typeface="Comic Sans MS" panose="030F0702030302020204" pitchFamily="66" charset="0"/>
              </a:rPr>
              <a:t>Reduced </a:t>
            </a:r>
            <a:r>
              <a:rPr lang="en-US" sz="1600" b="1" dirty="0">
                <a:latin typeface="Comic Sans MS" panose="030F0702030302020204" pitchFamily="66" charset="0"/>
              </a:rPr>
              <a:t>Environmental Impact and </a:t>
            </a:r>
            <a:r>
              <a:rPr lang="en-US" sz="1600" b="1" dirty="0" smtClean="0">
                <a:latin typeface="Comic Sans MS" panose="030F0702030302020204" pitchFamily="66" charset="0"/>
              </a:rPr>
              <a:t>Costs: Pillar I</a:t>
            </a:r>
            <a:endParaRPr lang="en-US" sz="1600" dirty="0">
              <a:latin typeface="Comic Sans MS" panose="030F0702030302020204" pitchFamily="66" charset="0"/>
            </a:endParaRPr>
          </a:p>
          <a:p>
            <a:pPr lvl="1"/>
            <a:r>
              <a:rPr lang="en-US" sz="1200" dirty="0">
                <a:latin typeface="Comic Sans MS" panose="030F0702030302020204" pitchFamily="66" charset="0"/>
              </a:rPr>
              <a:t>Reduced </a:t>
            </a:r>
            <a:r>
              <a:rPr lang="en-US" sz="1200" dirty="0" smtClean="0">
                <a:latin typeface="Comic Sans MS" panose="030F0702030302020204" pitchFamily="66" charset="0"/>
              </a:rPr>
              <a:t> greenhouse </a:t>
            </a:r>
            <a:r>
              <a:rPr lang="en-US" sz="1200" dirty="0">
                <a:latin typeface="Comic Sans MS" panose="030F0702030302020204" pitchFamily="66" charset="0"/>
              </a:rPr>
              <a:t>gas emissions, using an energy audit or emissions inventory and reduction plan, </a:t>
            </a:r>
            <a:r>
              <a:rPr lang="en-US" sz="1200" dirty="0" smtClean="0">
                <a:latin typeface="Comic Sans MS" panose="030F0702030302020204" pitchFamily="66" charset="0"/>
              </a:rPr>
              <a:t>energy </a:t>
            </a:r>
            <a:r>
              <a:rPr lang="en-US" sz="1200" dirty="0">
                <a:latin typeface="Comic Sans MS" panose="030F0702030302020204" pitchFamily="66" charset="0"/>
              </a:rPr>
              <a:t>efficiency improvements, conservation measures, and/or </a:t>
            </a:r>
            <a:r>
              <a:rPr lang="en-US" sz="1200" dirty="0" smtClean="0">
                <a:latin typeface="Comic Sans MS" panose="030F0702030302020204" pitchFamily="66" charset="0"/>
              </a:rPr>
              <a:t>renewable </a:t>
            </a:r>
            <a:r>
              <a:rPr lang="en-US" sz="1200" dirty="0">
                <a:latin typeface="Comic Sans MS" panose="030F0702030302020204" pitchFamily="66" charset="0"/>
              </a:rPr>
              <a:t>energy and/or purchase of green power;</a:t>
            </a:r>
          </a:p>
          <a:p>
            <a:pPr lvl="1"/>
            <a:r>
              <a:rPr lang="en-US" sz="1200" dirty="0">
                <a:latin typeface="Comic Sans MS" panose="030F0702030302020204" pitchFamily="66" charset="0"/>
              </a:rPr>
              <a:t>Improved water quality, efficiency, and conservation;</a:t>
            </a:r>
          </a:p>
          <a:p>
            <a:pPr lvl="1"/>
            <a:r>
              <a:rPr lang="en-US" sz="1200" dirty="0">
                <a:latin typeface="Comic Sans MS" panose="030F0702030302020204" pitchFamily="66" charset="0"/>
              </a:rPr>
              <a:t>Reduced solid </a:t>
            </a:r>
            <a:r>
              <a:rPr lang="en-US" sz="1200" dirty="0" smtClean="0">
                <a:latin typeface="Comic Sans MS" panose="030F0702030302020204" pitchFamily="66" charset="0"/>
              </a:rPr>
              <a:t>waste </a:t>
            </a:r>
            <a:r>
              <a:rPr lang="en-US" sz="1200" dirty="0">
                <a:latin typeface="Comic Sans MS" panose="030F0702030302020204" pitchFamily="66" charset="0"/>
              </a:rPr>
              <a:t>production through increased recycling and </a:t>
            </a:r>
            <a:r>
              <a:rPr lang="en-US" sz="1200" dirty="0" smtClean="0">
                <a:latin typeface="Comic Sans MS" panose="030F0702030302020204" pitchFamily="66" charset="0"/>
              </a:rPr>
              <a:t>composting</a:t>
            </a:r>
          </a:p>
          <a:p>
            <a:pPr lvl="1"/>
            <a:r>
              <a:rPr lang="en-US" sz="1200" dirty="0" smtClean="0">
                <a:latin typeface="Comic Sans MS" panose="030F0702030302020204" pitchFamily="66" charset="0"/>
              </a:rPr>
              <a:t>Expanded </a:t>
            </a:r>
            <a:r>
              <a:rPr lang="en-US" sz="1200" dirty="0">
                <a:latin typeface="Comic Sans MS" panose="030F0702030302020204" pitchFamily="66" charset="0"/>
              </a:rPr>
              <a:t>use of alternative transportation, </a:t>
            </a:r>
            <a:r>
              <a:rPr lang="en-US" sz="1200" dirty="0" smtClean="0">
                <a:latin typeface="Comic Sans MS" panose="030F0702030302020204" pitchFamily="66" charset="0"/>
              </a:rPr>
              <a:t>supportive </a:t>
            </a:r>
            <a:r>
              <a:rPr lang="en-US" sz="1200" dirty="0">
                <a:latin typeface="Comic Sans MS" panose="030F0702030302020204" pitchFamily="66" charset="0"/>
              </a:rPr>
              <a:t>projects and </a:t>
            </a:r>
            <a:r>
              <a:rPr lang="en-US" sz="1200" dirty="0" smtClean="0">
                <a:latin typeface="Comic Sans MS" panose="030F0702030302020204" pitchFamily="66" charset="0"/>
              </a:rPr>
              <a:t>policies. </a:t>
            </a:r>
            <a:endParaRPr lang="en-US" sz="1200" dirty="0">
              <a:latin typeface="Comic Sans MS" panose="030F0702030302020204" pitchFamily="66" charset="0"/>
            </a:endParaRPr>
          </a:p>
          <a:p>
            <a:r>
              <a:rPr lang="en-US" sz="1600" b="1" dirty="0" smtClean="0">
                <a:latin typeface="Comic Sans MS" panose="030F0702030302020204" pitchFamily="66" charset="0"/>
              </a:rPr>
              <a:t>Improved </a:t>
            </a:r>
            <a:r>
              <a:rPr lang="en-US" sz="1600" b="1" dirty="0">
                <a:latin typeface="Comic Sans MS" panose="030F0702030302020204" pitchFamily="66" charset="0"/>
              </a:rPr>
              <a:t>Health and Wellness: Pillar </a:t>
            </a:r>
            <a:r>
              <a:rPr lang="en-US" sz="1600" b="1" dirty="0" smtClean="0">
                <a:latin typeface="Comic Sans MS" panose="030F0702030302020204" pitchFamily="66" charset="0"/>
              </a:rPr>
              <a:t>II</a:t>
            </a:r>
            <a:endParaRPr lang="en-US" sz="1600" dirty="0">
              <a:latin typeface="Comic Sans MS" panose="030F0702030302020204" pitchFamily="66" charset="0"/>
            </a:endParaRPr>
          </a:p>
          <a:p>
            <a:pPr lvl="1"/>
            <a:r>
              <a:rPr lang="en-US" sz="1200" dirty="0" smtClean="0">
                <a:latin typeface="Comic Sans MS" panose="030F0702030302020204" pitchFamily="66" charset="0"/>
              </a:rPr>
              <a:t>Coordinated </a:t>
            </a:r>
            <a:r>
              <a:rPr lang="en-US" sz="1200" dirty="0">
                <a:latin typeface="Comic Sans MS" panose="030F0702030302020204" pitchFamily="66" charset="0"/>
              </a:rPr>
              <a:t>school health, including health, nutrition, and outdoor physical education; health, counseling, and psychological services for both students and staff; </a:t>
            </a:r>
          </a:p>
          <a:p>
            <a:r>
              <a:rPr lang="en-US" sz="1600" b="1" dirty="0" smtClean="0">
                <a:latin typeface="Comic Sans MS" panose="030F0702030302020204" pitchFamily="66" charset="0"/>
              </a:rPr>
              <a:t>Effective Environmental and Sustainability </a:t>
            </a:r>
            <a:r>
              <a:rPr lang="en-US" sz="1600" b="1" dirty="0">
                <a:latin typeface="Comic Sans MS" panose="030F0702030302020204" pitchFamily="66" charset="0"/>
              </a:rPr>
              <a:t>Education: Pillar </a:t>
            </a:r>
            <a:r>
              <a:rPr lang="en-US" sz="1600" b="1" dirty="0" smtClean="0">
                <a:latin typeface="Comic Sans MS" panose="030F0702030302020204" pitchFamily="66" charset="0"/>
              </a:rPr>
              <a:t>III</a:t>
            </a:r>
            <a:endParaRPr lang="en-US" sz="1600" dirty="0" smtClean="0">
              <a:latin typeface="Comic Sans MS" panose="030F0702030302020204" pitchFamily="66" charset="0"/>
            </a:endParaRPr>
          </a:p>
          <a:p>
            <a:pPr lvl="1"/>
            <a:r>
              <a:rPr lang="en-US" sz="1200" dirty="0" smtClean="0">
                <a:latin typeface="Comic Sans MS" panose="030F0702030302020204" pitchFamily="66" charset="0"/>
              </a:rPr>
              <a:t>Interdisciplinary </a:t>
            </a:r>
            <a:r>
              <a:rPr lang="en-US" sz="1200" dirty="0">
                <a:latin typeface="Comic Sans MS" panose="030F0702030302020204" pitchFamily="66" charset="0"/>
              </a:rPr>
              <a:t>learning about the key relationships between dynamic environmental, energy, and human systems;</a:t>
            </a:r>
          </a:p>
          <a:p>
            <a:pPr lvl="1"/>
            <a:r>
              <a:rPr lang="en-US" sz="1200" dirty="0" smtClean="0">
                <a:latin typeface="Comic Sans MS" panose="030F0702030302020204" pitchFamily="66" charset="0"/>
              </a:rPr>
              <a:t>STEM </a:t>
            </a:r>
            <a:r>
              <a:rPr lang="en-US" sz="1200" dirty="0">
                <a:latin typeface="Comic Sans MS" panose="030F0702030302020204" pitchFamily="66" charset="0"/>
              </a:rPr>
              <a:t>content </a:t>
            </a:r>
            <a:r>
              <a:rPr lang="en-US" sz="1200" dirty="0" smtClean="0">
                <a:latin typeface="Comic Sans MS" panose="030F0702030302020204" pitchFamily="66" charset="0"/>
              </a:rPr>
              <a:t>to </a:t>
            </a:r>
            <a:r>
              <a:rPr lang="en-US" sz="1200" dirty="0">
                <a:latin typeface="Comic Sans MS" panose="030F0702030302020204" pitchFamily="66" charset="0"/>
              </a:rPr>
              <a:t>prepare graduates for the 21st century technology-driven economy; and</a:t>
            </a:r>
          </a:p>
          <a:p>
            <a:pPr lvl="1"/>
            <a:r>
              <a:rPr lang="en-US" sz="1200" dirty="0" smtClean="0">
                <a:latin typeface="Comic Sans MS" panose="030F0702030302020204" pitchFamily="66" charset="0"/>
              </a:rPr>
              <a:t>Student civic </a:t>
            </a:r>
            <a:r>
              <a:rPr lang="en-US" sz="1200" dirty="0">
                <a:latin typeface="Comic Sans MS" panose="030F0702030302020204" pitchFamily="66" charset="0"/>
              </a:rPr>
              <a:t>engagement </a:t>
            </a:r>
            <a:r>
              <a:rPr lang="en-US" sz="1200" dirty="0" smtClean="0">
                <a:latin typeface="Comic Sans MS" panose="030F0702030302020204" pitchFamily="66" charset="0"/>
              </a:rPr>
              <a:t>to </a:t>
            </a:r>
            <a:r>
              <a:rPr lang="en-US" sz="1200" dirty="0">
                <a:latin typeface="Comic Sans MS" panose="030F0702030302020204" pitchFamily="66" charset="0"/>
              </a:rPr>
              <a:t>address sustainability issues in their community</a:t>
            </a:r>
            <a:r>
              <a:rPr lang="en-US" sz="1200" dirty="0" smtClean="0">
                <a:latin typeface="Comic Sans MS" panose="030F0702030302020204" pitchFamily="66" charset="0"/>
              </a:rPr>
              <a:t>. </a:t>
            </a:r>
            <a:r>
              <a:rPr lang="en-US" sz="1200" smtClean="0">
                <a:latin typeface="Comic Sans MS" panose="030F0702030302020204" pitchFamily="66" charset="0"/>
              </a:rPr>
              <a:t>(FROST SCIENCE MUVE AT MAST)</a:t>
            </a:r>
            <a:endParaRPr lang="en-US" sz="1200" dirty="0">
              <a:latin typeface="Comic Sans MS" panose="030F0702030302020204" pitchFamily="66" charset="0"/>
            </a:endParaRPr>
          </a:p>
          <a:p>
            <a:endParaRPr lang="en-US" sz="1200" dirty="0"/>
          </a:p>
        </p:txBody>
      </p: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32696"/>
          <a:stretch/>
        </p:blipFill>
        <p:spPr bwMode="auto">
          <a:xfrm>
            <a:off x="3733800" y="4827662"/>
            <a:ext cx="2401581"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1885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dirty="0">
                <a:latin typeface="Comic Sans MS" panose="030F0702030302020204" pitchFamily="66" charset="0"/>
              </a:rPr>
              <a:t>Green Ribbon </a:t>
            </a:r>
            <a:r>
              <a:rPr lang="en-US" dirty="0" smtClean="0">
                <a:latin typeface="Comic Sans MS" panose="030F0702030302020204" pitchFamily="66" charset="0"/>
              </a:rPr>
              <a:t>Schools</a:t>
            </a:r>
            <a:endParaRPr lang="en-US" dirty="0">
              <a:latin typeface="Comic Sans MS" panose="030F0702030302020204" pitchFamily="66" charset="0"/>
            </a:endParaRPr>
          </a:p>
        </p:txBody>
      </p:sp>
      <p:sp>
        <p:nvSpPr>
          <p:cNvPr id="8" name="Content Placeholder 7"/>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a:bodyPr>
          <a:lstStyle/>
          <a:p>
            <a:r>
              <a:rPr lang="en-US" dirty="0" smtClean="0">
                <a:latin typeface="Comic Sans MS" panose="030F0702030302020204" pitchFamily="66" charset="0"/>
              </a:rPr>
              <a:t>Award Winning Districts in Florida: </a:t>
            </a:r>
          </a:p>
          <a:p>
            <a:pPr lvl="1"/>
            <a:r>
              <a:rPr lang="en-US" dirty="0" smtClean="0">
                <a:latin typeface="Comic Sans MS" panose="030F0702030302020204" pitchFamily="66" charset="0"/>
              </a:rPr>
              <a:t>Palm Beach 2012-2013</a:t>
            </a:r>
          </a:p>
          <a:p>
            <a:pPr lvl="1"/>
            <a:r>
              <a:rPr lang="en-US" dirty="0" smtClean="0">
                <a:latin typeface="Comic Sans MS" panose="030F0702030302020204" pitchFamily="66" charset="0"/>
              </a:rPr>
              <a:t>Broward 2013-2014</a:t>
            </a:r>
          </a:p>
          <a:p>
            <a:pPr lvl="1"/>
            <a:r>
              <a:rPr lang="en-US" dirty="0" smtClean="0">
                <a:latin typeface="Comic Sans MS" panose="030F0702030302020204" pitchFamily="66" charset="0"/>
              </a:rPr>
              <a:t>Alachua 2015-2016</a:t>
            </a:r>
          </a:p>
          <a:p>
            <a:pPr lvl="1"/>
            <a:r>
              <a:rPr lang="en-US" dirty="0" smtClean="0">
                <a:latin typeface="Comic Sans MS" panose="030F0702030302020204" pitchFamily="66" charset="0"/>
              </a:rPr>
              <a:t>Duval 2016-2017</a:t>
            </a:r>
          </a:p>
          <a:p>
            <a:r>
              <a:rPr lang="en-US" dirty="0" smtClean="0">
                <a:latin typeface="Comic Sans MS" panose="030F0702030302020204" pitchFamily="66" charset="0"/>
              </a:rPr>
              <a:t>Where’s Miami-Dade </a:t>
            </a:r>
            <a:r>
              <a:rPr lang="en-US" dirty="0" err="1" smtClean="0">
                <a:latin typeface="Comic Sans MS" panose="030F0702030302020204" pitchFamily="66" charset="0"/>
              </a:rPr>
              <a:t>Distrct</a:t>
            </a:r>
            <a:r>
              <a:rPr lang="en-US" dirty="0" smtClean="0">
                <a:latin typeface="Comic Sans MS" panose="030F0702030302020204" pitchFamily="66" charset="0"/>
              </a:rPr>
              <a:t>? </a:t>
            </a:r>
          </a:p>
          <a:p>
            <a:pPr lvl="1"/>
            <a:r>
              <a:rPr lang="en-US" dirty="0" smtClean="0">
                <a:latin typeface="Comic Sans MS" panose="030F0702030302020204" pitchFamily="66" charset="0"/>
              </a:rPr>
              <a:t>Terra Schools 2011-2012</a:t>
            </a:r>
          </a:p>
          <a:p>
            <a:pPr lvl="1"/>
            <a:r>
              <a:rPr lang="en-US" dirty="0" smtClean="0">
                <a:latin typeface="Comic Sans MS" panose="030F0702030302020204" pitchFamily="66" charset="0"/>
              </a:rPr>
              <a:t>Airbase K-8 2016-2017</a:t>
            </a:r>
            <a:endParaRPr lang="en-US" dirty="0">
              <a:latin typeface="Comic Sans MS" panose="030F0702030302020204" pitchFamily="66" charset="0"/>
            </a:endParaRPr>
          </a:p>
        </p:txBody>
      </p:sp>
    </p:spTree>
    <p:extLst>
      <p:ext uri="{BB962C8B-B14F-4D97-AF65-F5344CB8AC3E}">
        <p14:creationId xmlns:p14="http://schemas.microsoft.com/office/powerpoint/2010/main" xmlns="" val="2322967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US" sz="2000" dirty="0" smtClean="0">
                <a:latin typeface="Comic Sans MS" panose="030F0702030302020204" pitchFamily="66" charset="0"/>
              </a:rPr>
              <a:t/>
            </a:r>
            <a:br>
              <a:rPr lang="en-US" sz="2000" dirty="0" smtClean="0">
                <a:latin typeface="Comic Sans MS" panose="030F0702030302020204" pitchFamily="66" charset="0"/>
              </a:rPr>
            </a:br>
            <a:r>
              <a:rPr lang="en-US" sz="2000" dirty="0" smtClean="0">
                <a:latin typeface="Comic Sans MS" panose="030F0702030302020204" pitchFamily="66" charset="0"/>
              </a:rPr>
              <a:t>Net </a:t>
            </a:r>
            <a:r>
              <a:rPr lang="en-US" sz="2000" dirty="0">
                <a:latin typeface="Comic Sans MS" panose="030F0702030302020204" pitchFamily="66" charset="0"/>
              </a:rPr>
              <a:t>Zero Energy </a:t>
            </a:r>
            <a:r>
              <a:rPr lang="en-US" sz="2000" dirty="0" smtClean="0">
                <a:latin typeface="Comic Sans MS" panose="030F0702030302020204" pitchFamily="66" charset="0"/>
              </a:rPr>
              <a:t>Schools DOE Program: </a:t>
            </a:r>
            <a:r>
              <a:rPr lang="en-US" sz="2000" dirty="0">
                <a:latin typeface="Comic Sans MS" panose="030F0702030302020204" pitchFamily="66" charset="0"/>
              </a:rPr>
              <a:t>California, Colorado, </a:t>
            </a:r>
            <a:r>
              <a:rPr lang="en-US" sz="2000" dirty="0" smtClean="0">
                <a:latin typeface="Comic Sans MS" panose="030F0702030302020204" pitchFamily="66" charset="0"/>
              </a:rPr>
              <a:t>Maryland, New York, North Carolina, </a:t>
            </a:r>
            <a:r>
              <a:rPr lang="en-US" sz="2000" dirty="0">
                <a:latin typeface="Comic Sans MS" panose="030F0702030302020204" pitchFamily="66" charset="0"/>
              </a:rPr>
              <a:t>South </a:t>
            </a:r>
            <a:r>
              <a:rPr lang="en-US" sz="2000" dirty="0" smtClean="0">
                <a:latin typeface="Comic Sans MS" panose="030F0702030302020204" pitchFamily="66" charset="0"/>
              </a:rPr>
              <a:t>Carolina, Virginia. </a:t>
            </a:r>
            <a:r>
              <a:rPr lang="en-US" sz="2000" dirty="0">
                <a:latin typeface="Comic Sans MS" panose="030F0702030302020204" pitchFamily="66" charset="0"/>
              </a:rPr>
              <a:t/>
            </a:r>
            <a:br>
              <a:rPr lang="en-US" sz="2000" dirty="0">
                <a:latin typeface="Comic Sans MS" panose="030F0702030302020204" pitchFamily="66" charset="0"/>
              </a:rPr>
            </a:br>
            <a:endParaRPr lang="en-US" sz="2000" dirty="0">
              <a:latin typeface="Comic Sans MS" panose="030F0702030302020204" pitchFamily="66" charset="0"/>
            </a:endParaRPr>
          </a:p>
        </p:txBody>
      </p:sp>
      <p:sp>
        <p:nvSpPr>
          <p:cNvPr id="5" name="Text Placeholder 4"/>
          <p:cNvSpPr>
            <a:spLocks noGrp="1"/>
          </p:cNvSpPr>
          <p:nvPr>
            <p:ph type="body" sz="quarter" idx="3"/>
          </p:nvPr>
        </p:nvSpPr>
        <p:spPr>
          <a:xfrm>
            <a:off x="4191000" y="1600200"/>
            <a:ext cx="4648200" cy="715962"/>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US" sz="1200" b="0" dirty="0">
                <a:latin typeface="Comic Sans MS" panose="030F0702030302020204" pitchFamily="66" charset="0"/>
              </a:rPr>
              <a:t>C</a:t>
            </a:r>
            <a:r>
              <a:rPr lang="en-US" sz="1200" b="0" dirty="0" smtClean="0">
                <a:latin typeface="Comic Sans MS" panose="030F0702030302020204" pitchFamily="66" charset="0"/>
              </a:rPr>
              <a:t>alled</a:t>
            </a:r>
            <a:r>
              <a:rPr lang="en-US" sz="1200" b="0" dirty="0">
                <a:latin typeface="Comic Sans MS" panose="030F0702030302020204" pitchFamily="66" charset="0"/>
              </a:rPr>
              <a:t> </a:t>
            </a:r>
            <a:r>
              <a:rPr lang="en-US" sz="1200" b="0" dirty="0">
                <a:latin typeface="Comic Sans MS" panose="030F0702030302020204" pitchFamily="66" charset="0"/>
                <a:hlinkClick r:id="rId3"/>
              </a:rPr>
              <a:t>zero energy</a:t>
            </a:r>
            <a:r>
              <a:rPr lang="en-US" sz="1200" b="0" dirty="0">
                <a:latin typeface="Comic Sans MS" panose="030F0702030302020204" pitchFamily="66" charset="0"/>
              </a:rPr>
              <a:t> because they consume less energy or equal energy to the amount of power their renewable systems put on the grid, hence they produce energy savings for schools. </a:t>
            </a:r>
            <a:endParaRPr lang="en-US" sz="1200" dirty="0">
              <a:latin typeface="Comic Sans MS" panose="030F0702030302020204" pitchFamily="66" charset="0"/>
            </a:endParaRPr>
          </a:p>
        </p:txBody>
      </p:sp>
      <p:sp>
        <p:nvSpPr>
          <p:cNvPr id="6" name="Content Placeholder 5"/>
          <p:cNvSpPr>
            <a:spLocks noGrp="1"/>
          </p:cNvSpPr>
          <p:nvPr>
            <p:ph sz="quarter" idx="4"/>
          </p:nvPr>
        </p:nvSpPr>
        <p:spPr>
          <a:xfrm>
            <a:off x="3886200" y="2514600"/>
            <a:ext cx="5191896" cy="4038600"/>
          </a:xfrm>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endParaRPr lang="en-US" sz="2900" dirty="0" smtClean="0">
              <a:latin typeface="Comic Sans MS" panose="030F0702030302020204" pitchFamily="66" charset="0"/>
            </a:endParaRPr>
          </a:p>
          <a:p>
            <a:r>
              <a:rPr lang="en-US" sz="2900" dirty="0" smtClean="0">
                <a:latin typeface="Comic Sans MS" panose="030F0702030302020204" pitchFamily="66" charset="0"/>
              </a:rPr>
              <a:t>“</a:t>
            </a:r>
            <a:r>
              <a:rPr lang="en-US" sz="2900" dirty="0">
                <a:latin typeface="Comic Sans MS" panose="030F0702030302020204" pitchFamily="66" charset="0"/>
              </a:rPr>
              <a:t>By using the most energy-efficient technologies, and engaging students and the local community, school districts can lead the way in saving taxpayer dollars and creating more resilient and first-in-class educational facilities.”</a:t>
            </a:r>
          </a:p>
          <a:p>
            <a:endParaRPr lang="en-US" sz="2900" dirty="0">
              <a:latin typeface="Comic Sans MS" panose="030F0702030302020204" pitchFamily="66" charset="0"/>
            </a:endParaRPr>
          </a:p>
          <a:p>
            <a:r>
              <a:rPr lang="en-US" sz="2900" dirty="0" smtClean="0">
                <a:latin typeface="Comic Sans MS" panose="030F0702030302020204" pitchFamily="66" charset="0"/>
              </a:rPr>
              <a:t>Zero </a:t>
            </a:r>
            <a:r>
              <a:rPr lang="en-US" sz="2900" dirty="0">
                <a:latin typeface="Comic Sans MS" panose="030F0702030302020204" pitchFamily="66" charset="0"/>
              </a:rPr>
              <a:t>energy schools could save 65-to-80 percent in energy </a:t>
            </a:r>
            <a:r>
              <a:rPr lang="en-US" sz="2900" dirty="0" smtClean="0">
                <a:latin typeface="Comic Sans MS" panose="030F0702030302020204" pitchFamily="66" charset="0"/>
              </a:rPr>
              <a:t>consumption = more </a:t>
            </a:r>
            <a:r>
              <a:rPr lang="en-US" sz="2900" dirty="0">
                <a:latin typeface="Comic Sans MS" panose="030F0702030302020204" pitchFamily="66" charset="0"/>
              </a:rPr>
              <a:t>money </a:t>
            </a:r>
            <a:r>
              <a:rPr lang="en-US" sz="2900" dirty="0" smtClean="0">
                <a:latin typeface="Comic Sans MS" panose="030F0702030302020204" pitchFamily="66" charset="0"/>
              </a:rPr>
              <a:t>for students </a:t>
            </a:r>
            <a:r>
              <a:rPr lang="en-US" sz="2900" dirty="0">
                <a:latin typeface="Comic Sans MS" panose="030F0702030302020204" pitchFamily="66" charset="0"/>
              </a:rPr>
              <a:t>and teachers. </a:t>
            </a:r>
            <a:endParaRPr lang="en-US" sz="2900" dirty="0" smtClean="0">
              <a:latin typeface="Comic Sans MS" panose="030F0702030302020204" pitchFamily="66" charset="0"/>
            </a:endParaRPr>
          </a:p>
          <a:p>
            <a:endParaRPr lang="en-US" sz="2900" dirty="0">
              <a:latin typeface="Comic Sans MS" panose="030F0702030302020204" pitchFamily="66" charset="0"/>
            </a:endParaRPr>
          </a:p>
          <a:p>
            <a:r>
              <a:rPr lang="en-US" sz="2900" dirty="0">
                <a:latin typeface="Comic Sans MS" panose="030F0702030302020204" pitchFamily="66" charset="0"/>
              </a:rPr>
              <a:t>S</a:t>
            </a:r>
            <a:r>
              <a:rPr lang="en-US" sz="2900" dirty="0" smtClean="0">
                <a:latin typeface="Comic Sans MS" panose="030F0702030302020204" pitchFamily="66" charset="0"/>
              </a:rPr>
              <a:t>chools are </a:t>
            </a:r>
            <a:r>
              <a:rPr lang="en-US" sz="2900" dirty="0">
                <a:latin typeface="Comic Sans MS" panose="030F0702030302020204" pitchFamily="66" charset="0"/>
              </a:rPr>
              <a:t>a good </a:t>
            </a:r>
            <a:r>
              <a:rPr lang="en-US" sz="2900" dirty="0" smtClean="0">
                <a:latin typeface="Comic Sans MS" panose="030F0702030302020204" pitchFamily="66" charset="0"/>
              </a:rPr>
              <a:t>fit. Predictable </a:t>
            </a:r>
            <a:r>
              <a:rPr lang="en-US" sz="2900" dirty="0">
                <a:latin typeface="Comic Sans MS" panose="030F0702030302020204" pitchFamily="66" charset="0"/>
              </a:rPr>
              <a:t>and relatively constant energy demand, </a:t>
            </a:r>
            <a:r>
              <a:rPr lang="en-US" sz="2900" dirty="0" smtClean="0">
                <a:latin typeface="Comic Sans MS" panose="030F0702030302020204" pitchFamily="66" charset="0"/>
              </a:rPr>
              <a:t>large </a:t>
            </a:r>
            <a:r>
              <a:rPr lang="en-US" sz="2900" dirty="0">
                <a:latin typeface="Comic Sans MS" panose="030F0702030302020204" pitchFamily="66" charset="0"/>
              </a:rPr>
              <a:t>roofs suitable for solar panels, and </a:t>
            </a:r>
            <a:r>
              <a:rPr lang="en-US" sz="2900" dirty="0" smtClean="0">
                <a:latin typeface="Comic Sans MS" panose="030F0702030302020204" pitchFamily="66" charset="0"/>
              </a:rPr>
              <a:t>a </a:t>
            </a:r>
            <a:r>
              <a:rPr lang="en-US" sz="2900" dirty="0">
                <a:latin typeface="Comic Sans MS" panose="030F0702030302020204" pitchFamily="66" charset="0"/>
              </a:rPr>
              <a:t>long-term interest in reducing energy </a:t>
            </a:r>
            <a:r>
              <a:rPr lang="en-US" sz="2900" dirty="0" smtClean="0">
                <a:latin typeface="Comic Sans MS" panose="030F0702030302020204" pitchFamily="66" charset="0"/>
              </a:rPr>
              <a:t>costs. Possess </a:t>
            </a:r>
            <a:r>
              <a:rPr lang="en-US" sz="2900" dirty="0">
                <a:latin typeface="Comic Sans MS" panose="030F0702030302020204" pitchFamily="66" charset="0"/>
              </a:rPr>
              <a:t>bonding authority for big projects</a:t>
            </a:r>
            <a:r>
              <a:rPr lang="en-US" sz="2900" dirty="0" smtClean="0">
                <a:latin typeface="Comic Sans MS" panose="030F0702030302020204" pitchFamily="66" charset="0"/>
              </a:rPr>
              <a:t>.</a:t>
            </a:r>
          </a:p>
          <a:p>
            <a:endParaRPr lang="en-US" sz="2900" dirty="0">
              <a:latin typeface="Comic Sans MS" panose="030F0702030302020204" pitchFamily="66" charset="0"/>
            </a:endParaRPr>
          </a:p>
          <a:p>
            <a:r>
              <a:rPr lang="en-US" sz="2900" dirty="0" smtClean="0">
                <a:latin typeface="Comic Sans MS" panose="030F0702030302020204" pitchFamily="66" charset="0"/>
              </a:rPr>
              <a:t>Sustainable </a:t>
            </a:r>
            <a:r>
              <a:rPr lang="en-US" sz="2900" dirty="0">
                <a:latin typeface="Comic Sans MS" panose="030F0702030302020204" pitchFamily="66" charset="0"/>
              </a:rPr>
              <a:t>features </a:t>
            </a:r>
            <a:r>
              <a:rPr lang="en-US" sz="2900" dirty="0" smtClean="0">
                <a:latin typeface="Comic Sans MS" panose="030F0702030302020204" pitchFamily="66" charset="0"/>
              </a:rPr>
              <a:t>also </a:t>
            </a:r>
            <a:r>
              <a:rPr lang="en-US" sz="2900" dirty="0">
                <a:latin typeface="Comic Sans MS" panose="030F0702030302020204" pitchFamily="66" charset="0"/>
              </a:rPr>
              <a:t>offer </a:t>
            </a:r>
            <a:r>
              <a:rPr lang="en-US" sz="2900" dirty="0" smtClean="0">
                <a:latin typeface="Comic Sans MS" panose="030F0702030302020204" pitchFamily="66" charset="0"/>
              </a:rPr>
              <a:t>a </a:t>
            </a:r>
            <a:r>
              <a:rPr lang="en-US" sz="2900" dirty="0">
                <a:latin typeface="Comic Sans MS" panose="030F0702030302020204" pitchFamily="66" charset="0"/>
              </a:rPr>
              <a:t>teachable model for both the environment and technology. </a:t>
            </a:r>
            <a:r>
              <a:rPr lang="en-US" sz="2900" dirty="0" smtClean="0">
                <a:latin typeface="Comic Sans MS" panose="030F0702030302020204" pitchFamily="66" charset="0"/>
              </a:rPr>
              <a:t>Can include nature-based </a:t>
            </a:r>
            <a:r>
              <a:rPr lang="en-US" sz="2900" dirty="0">
                <a:latin typeface="Comic Sans MS" panose="030F0702030302020204" pitchFamily="66" charset="0"/>
              </a:rPr>
              <a:t>motifs and </a:t>
            </a:r>
            <a:r>
              <a:rPr lang="en-US" sz="2900" dirty="0" smtClean="0">
                <a:latin typeface="Comic Sans MS" panose="030F0702030302020204" pitchFamily="66" charset="0"/>
              </a:rPr>
              <a:t>energy </a:t>
            </a:r>
            <a:r>
              <a:rPr lang="en-US" sz="2900" dirty="0">
                <a:latin typeface="Comic Sans MS" panose="030F0702030302020204" pitchFamily="66" charset="0"/>
              </a:rPr>
              <a:t>dashboards and observable systems</a:t>
            </a:r>
            <a:r>
              <a:rPr lang="en-US" sz="2900" dirty="0" smtClean="0">
                <a:latin typeface="Comic Sans MS" panose="030F0702030302020204" pitchFamily="66" charset="0"/>
              </a:rPr>
              <a:t>.</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0225" y="4933772"/>
            <a:ext cx="3279373"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Grp="1" noChangeAspect="1" noChangeArrowheads="1"/>
          </p:cNvPicPr>
          <p:nvPr>
            <p:ph sz="half" idx="2"/>
          </p:nvPr>
        </p:nvPicPr>
        <p:blipFill rotWithShape="1">
          <a:blip r:embed="rId5" cstate="print">
            <a:extLst>
              <a:ext uri="{28A0092B-C50C-407E-A947-70E740481C1C}">
                <a14:useLocalDpi xmlns:a14="http://schemas.microsoft.com/office/drawing/2010/main" xmlns="" val="0"/>
              </a:ext>
            </a:extLst>
          </a:blip>
          <a:srcRect l="14170" t="11541" r="14170" b="18532"/>
          <a:stretch/>
        </p:blipFill>
        <p:spPr bwMode="auto">
          <a:xfrm>
            <a:off x="532998" y="1600200"/>
            <a:ext cx="3276600" cy="15520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5337" t="4374" b="9455"/>
          <a:stretch/>
        </p:blipFill>
        <p:spPr bwMode="auto">
          <a:xfrm>
            <a:off x="530225" y="3276600"/>
            <a:ext cx="3279373" cy="1486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17133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wlowcanyougo-2.jpg"/>
          <p:cNvPicPr>
            <a:picLocks noChangeAspect="1"/>
          </p:cNvPicPr>
          <p:nvPr/>
        </p:nvPicPr>
        <p:blipFill>
          <a:blip r:embed="rId3" cstate="print"/>
          <a:stretch>
            <a:fillRect/>
          </a:stretch>
        </p:blipFill>
        <p:spPr>
          <a:xfrm>
            <a:off x="4191000" y="3657600"/>
            <a:ext cx="4572000" cy="2956560"/>
          </a:xfrm>
          <a:prstGeom prst="rect">
            <a:avLst/>
          </a:prstGeom>
        </p:spPr>
      </p:pic>
      <p:sp>
        <p:nvSpPr>
          <p:cNvPr id="2" name="Title 1"/>
          <p:cNvSpPr>
            <a:spLocks noGrp="1"/>
          </p:cNvSpPr>
          <p:nvPr>
            <p:ph type="title"/>
          </p:nvPr>
        </p:nvSpPr>
        <p:spPr>
          <a:xfrm>
            <a:off x="457200" y="152400"/>
            <a:ext cx="8229600" cy="1447800"/>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en-US" sz="2700" dirty="0"/>
              <a:t/>
            </a:r>
            <a:br>
              <a:rPr lang="en-US" sz="2700" dirty="0"/>
            </a:br>
            <a:r>
              <a:rPr lang="en-US" sz="2700" dirty="0" smtClean="0"/>
              <a:t/>
            </a:r>
            <a:br>
              <a:rPr lang="en-US" sz="2700" dirty="0" smtClean="0"/>
            </a:br>
            <a:r>
              <a:rPr lang="en-US" sz="2700" dirty="0"/>
              <a:t/>
            </a:r>
            <a:br>
              <a:rPr lang="en-US" sz="2700" dirty="0"/>
            </a:br>
            <a:r>
              <a:rPr lang="en-US" sz="2700" dirty="0" smtClean="0"/>
              <a:t/>
            </a:r>
            <a:br>
              <a:rPr lang="en-US" sz="2700" dirty="0" smtClean="0"/>
            </a:br>
            <a:r>
              <a:rPr lang="en-US" sz="2700" dirty="0" smtClean="0">
                <a:latin typeface="Comic Sans MS" panose="030F0702030302020204" pitchFamily="66" charset="0"/>
              </a:rPr>
              <a:t>MIAMI HEAT’S </a:t>
            </a:r>
            <a:br>
              <a:rPr lang="en-US" sz="2700" dirty="0" smtClean="0">
                <a:latin typeface="Comic Sans MS" panose="030F0702030302020204" pitchFamily="66" charset="0"/>
              </a:rPr>
            </a:br>
            <a:r>
              <a:rPr lang="en-US" sz="2700" b="1" dirty="0" smtClean="0">
                <a:latin typeface="Comic Sans MS" panose="030F0702030302020204" pitchFamily="66" charset="0"/>
              </a:rPr>
              <a:t>How </a:t>
            </a:r>
            <a:r>
              <a:rPr lang="en-US" sz="2700" b="1" dirty="0">
                <a:latin typeface="Comic Sans MS" panose="030F0702030302020204" pitchFamily="66" charset="0"/>
              </a:rPr>
              <a:t>Low Can You Go </a:t>
            </a:r>
            <a:r>
              <a:rPr lang="en-US" sz="2700" b="1" dirty="0" smtClean="0">
                <a:latin typeface="Comic Sans MS" panose="030F0702030302020204" pitchFamily="66" charset="0"/>
              </a:rPr>
              <a:t>Challenge: Reversing CO2. </a:t>
            </a:r>
            <a:br>
              <a:rPr lang="en-US" sz="2700" b="1" dirty="0" smtClean="0">
                <a:latin typeface="Comic Sans MS" panose="030F0702030302020204" pitchFamily="66" charset="0"/>
              </a:rPr>
            </a:br>
            <a:r>
              <a:rPr lang="en-US" sz="2700" b="1" dirty="0" smtClean="0">
                <a:latin typeface="Comic Sans MS" panose="030F0702030302020204" pitchFamily="66" charset="0"/>
              </a:rPr>
              <a:t>Broward</a:t>
            </a:r>
            <a:r>
              <a:rPr lang="en-US" sz="2700" b="1" dirty="0">
                <a:latin typeface="Comic Sans MS" panose="030F0702030302020204" pitchFamily="66" charset="0"/>
              </a:rPr>
              <a:t>, Miami-Dade, Palm Beach </a:t>
            </a:r>
            <a:r>
              <a:rPr lang="en-US" sz="2700" b="1" dirty="0" smtClean="0">
                <a:latin typeface="Comic Sans MS" panose="030F0702030302020204" pitchFamily="66" charset="0"/>
              </a:rPr>
              <a:t>districts</a:t>
            </a:r>
            <a:r>
              <a:rPr lang="en-US" sz="2700" b="1" dirty="0">
                <a:latin typeface="Comic Sans MS" panose="030F0702030302020204" pitchFamily="66" charset="0"/>
              </a:rPr>
              <a:t>. </a:t>
            </a:r>
            <a:r>
              <a:rPr lang="en-US" sz="2700" dirty="0">
                <a:latin typeface="Comic Sans MS" panose="030F0702030302020204" pitchFamily="66" charset="0"/>
              </a:rPr>
              <a:t/>
            </a:r>
            <a:br>
              <a:rPr lang="en-US" sz="2700" dirty="0">
                <a:latin typeface="Comic Sans MS" panose="030F0702030302020204" pitchFamily="66" charset="0"/>
              </a:rPr>
            </a:br>
            <a:r>
              <a:rPr lang="en-US" dirty="0"/>
              <a:t/>
            </a:r>
            <a:br>
              <a:rPr lang="en-US" dirty="0"/>
            </a:br>
            <a:endParaRPr lang="en-US" dirty="0"/>
          </a:p>
        </p:txBody>
      </p:sp>
      <p:sp>
        <p:nvSpPr>
          <p:cNvPr id="3" name="Text Placeholder 2"/>
          <p:cNvSpPr>
            <a:spLocks noGrp="1"/>
          </p:cNvSpPr>
          <p:nvPr>
            <p:ph type="body" idx="1"/>
          </p:nvPr>
        </p:nvSpPr>
        <p:spPr>
          <a:xfrm>
            <a:off x="4800600" y="1676400"/>
            <a:ext cx="4040188" cy="1905000"/>
          </a:xfrm>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r>
              <a:rPr lang="en-US" sz="2000" dirty="0">
                <a:latin typeface="Comic Sans MS" panose="030F0702030302020204" pitchFamily="66" charset="0"/>
              </a:rPr>
              <a:t>The Miami Heat will be sponsoring an exciting GRAND PRIZE that will include:</a:t>
            </a:r>
          </a:p>
          <a:p>
            <a:r>
              <a:rPr lang="en-US" sz="2000" dirty="0">
                <a:latin typeface="Comic Sans MS" panose="030F0702030302020204" pitchFamily="66" charset="0"/>
              </a:rPr>
              <a:t>​</a:t>
            </a:r>
          </a:p>
          <a:p>
            <a:r>
              <a:rPr lang="en-US" sz="2000" dirty="0">
                <a:latin typeface="Comic Sans MS" panose="030F0702030302020204" pitchFamily="66" charset="0"/>
              </a:rPr>
              <a:t>*Championship Banner and Plaque to the winning school, and a plaque for second and third place</a:t>
            </a:r>
          </a:p>
          <a:p>
            <a:r>
              <a:rPr lang="en-US" sz="2000" dirty="0">
                <a:latin typeface="Comic Sans MS" panose="030F0702030302020204" pitchFamily="66" charset="0"/>
              </a:rPr>
              <a:t> </a:t>
            </a:r>
          </a:p>
          <a:p>
            <a:r>
              <a:rPr lang="en-US" sz="2000" dirty="0">
                <a:latin typeface="Comic Sans MS" panose="030F0702030302020204" pitchFamily="66" charset="0"/>
              </a:rPr>
              <a:t>* Recognition on the Miami Heat floor during the NBA Green Week</a:t>
            </a:r>
          </a:p>
          <a:p>
            <a:r>
              <a:rPr lang="en-US" dirty="0">
                <a:latin typeface="Comic Sans MS" panose="030F0702030302020204" pitchFamily="66" charset="0"/>
              </a:rPr>
              <a:t>​</a:t>
            </a:r>
          </a:p>
        </p:txBody>
      </p:sp>
      <p:pic>
        <p:nvPicPr>
          <p:cNvPr id="6147" name="Picture 3"/>
          <p:cNvPicPr>
            <a:picLocks noGrp="1" noChangeAspect="1" noChangeArrowheads="1"/>
          </p:cNvPicPr>
          <p:nvPr>
            <p:ph sz="quarter" idx="4"/>
          </p:nvPr>
        </p:nvPicPr>
        <p:blipFill rotWithShape="1">
          <a:blip r:embed="rId4" cstate="print">
            <a:extLst>
              <a:ext uri="{28A0092B-C50C-407E-A947-70E740481C1C}">
                <a14:useLocalDpi xmlns:a14="http://schemas.microsoft.com/office/drawing/2010/main" xmlns="" val="0"/>
              </a:ext>
            </a:extLst>
          </a:blip>
          <a:srcRect t="9397" b="12113"/>
          <a:stretch/>
        </p:blipFill>
        <p:spPr bwMode="auto">
          <a:xfrm>
            <a:off x="1143000" y="1905000"/>
            <a:ext cx="2375338" cy="1213503"/>
          </a:xfrm>
          <a:prstGeom prst="rect">
            <a:avLst/>
          </a:prstGeom>
          <a:ln/>
        </p:spPr>
        <p:style>
          <a:lnRef idx="2">
            <a:schemeClr val="accent3"/>
          </a:lnRef>
          <a:fillRef idx="1">
            <a:schemeClr val="lt1"/>
          </a:fillRef>
          <a:effectRef idx="0">
            <a:schemeClr val="accent3"/>
          </a:effectRef>
          <a:fontRef idx="minor">
            <a:schemeClr val="dk1"/>
          </a:fontRef>
        </p:style>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38200" y="3657600"/>
            <a:ext cx="2776480" cy="2743200"/>
          </a:xfrm>
          <a:prstGeom prst="rect">
            <a:avLst/>
          </a:prstGeom>
        </p:spPr>
      </p:pic>
    </p:spTree>
    <p:extLst>
      <p:ext uri="{BB962C8B-B14F-4D97-AF65-F5344CB8AC3E}">
        <p14:creationId xmlns:p14="http://schemas.microsoft.com/office/powerpoint/2010/main" xmlns="" val="804996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81600" y="228601"/>
            <a:ext cx="3690879" cy="25146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0" y="228600"/>
            <a:ext cx="2651760" cy="57912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95600" y="2971800"/>
            <a:ext cx="6019799" cy="36576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200400" y="228600"/>
            <a:ext cx="1819564" cy="1828800"/>
          </a:xfrm>
          <a:prstGeom prst="rect">
            <a:avLst/>
          </a:prstGeom>
        </p:spPr>
      </p:pic>
    </p:spTree>
    <p:extLst>
      <p:ext uri="{BB962C8B-B14F-4D97-AF65-F5344CB8AC3E}">
        <p14:creationId xmlns:p14="http://schemas.microsoft.com/office/powerpoint/2010/main" xmlns="" val="3407170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325562"/>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sz="3600" dirty="0" smtClean="0">
                <a:latin typeface="Comic Sans MS" panose="030F0702030302020204" pitchFamily="66" charset="0"/>
                <a:cs typeface="Aharoni" panose="02010803020104030203" pitchFamily="2" charset="-79"/>
              </a:rPr>
              <a:t>Zero Waste.  NYC, LA (1</a:t>
            </a:r>
            <a:r>
              <a:rPr lang="en-US" sz="3600" baseline="30000" dirty="0" smtClean="0">
                <a:latin typeface="Comic Sans MS" panose="030F0702030302020204" pitchFamily="66" charset="0"/>
                <a:cs typeface="Aharoni" panose="02010803020104030203" pitchFamily="2" charset="-79"/>
              </a:rPr>
              <a:t>st</a:t>
            </a:r>
            <a:r>
              <a:rPr lang="en-US" sz="3600" dirty="0" smtClean="0">
                <a:latin typeface="Comic Sans MS" panose="030F0702030302020204" pitchFamily="66" charset="0"/>
                <a:cs typeface="Aharoni" panose="02010803020104030203" pitchFamily="2" charset="-79"/>
              </a:rPr>
              <a:t> and 2</a:t>
            </a:r>
            <a:r>
              <a:rPr lang="en-US" sz="3600" baseline="30000" dirty="0" smtClean="0">
                <a:latin typeface="Comic Sans MS" panose="030F0702030302020204" pitchFamily="66" charset="0"/>
                <a:cs typeface="Aharoni" panose="02010803020104030203" pitchFamily="2" charset="-79"/>
              </a:rPr>
              <a:t>nd</a:t>
            </a:r>
            <a:r>
              <a:rPr lang="en-US" sz="3600" dirty="0" smtClean="0">
                <a:latin typeface="Comic Sans MS" panose="030F0702030302020204" pitchFamily="66" charset="0"/>
                <a:cs typeface="Aharoni" panose="02010803020104030203" pitchFamily="2" charset="-79"/>
              </a:rPr>
              <a:t> largest Districts.)</a:t>
            </a:r>
            <a:endParaRPr lang="en-US" sz="3600" dirty="0">
              <a:latin typeface="Comic Sans MS" panose="030F0702030302020204" pitchFamily="66" charset="0"/>
              <a:cs typeface="Aharoni" panose="02010803020104030203" pitchFamily="2" charset="-79"/>
            </a:endParaRP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24675" y="1799246"/>
            <a:ext cx="2066925" cy="2628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35530" y="1882314"/>
            <a:ext cx="1825696"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57154" y="5123916"/>
            <a:ext cx="2001966" cy="1371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4956" y="4419600"/>
            <a:ext cx="2772201" cy="22860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5379" y="1638833"/>
            <a:ext cx="3431357" cy="2560320"/>
          </a:xfrm>
          <a:prstGeom prst="rect">
            <a:avLst/>
          </a:prstGeom>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726736" y="3731766"/>
            <a:ext cx="3029156" cy="28955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4178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1233</TotalTime>
  <Words>1055</Words>
  <Application>Microsoft Office PowerPoint</Application>
  <PresentationFormat>On-screen Show (4:3)</PresentationFormat>
  <Paragraphs>113</Paragraphs>
  <Slides>16</Slides>
  <Notes>15</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1_Office Theme</vt:lpstr>
      <vt:lpstr>2_Office Theme</vt:lpstr>
      <vt:lpstr>MAST ACADEMY  SUSTAINABILITY PLAN  Mission Statement: Establish and execute a 5 year sustainability plan, including net zero energy and net zero waste goals, incorporating conservation habits and new technology to save money, resources, and secure a livable world for our students.   Vision Statement: In the MAST tradition of environmental stewardship, we pledge personal responsibility to live within our means and promote the viable renewal of our treasured native land and marine species that have co-existed  since Miami’s founding.    </vt:lpstr>
      <vt:lpstr>Why MAST? Tradition of Marine Stewardship and STEM. </vt:lpstr>
      <vt:lpstr>MAST STUDENTS DRIVING THE CHANGE. </vt:lpstr>
      <vt:lpstr>DOE: Green Ribbon Schools: III Pillars. </vt:lpstr>
      <vt:lpstr>Green Ribbon Schools</vt:lpstr>
      <vt:lpstr> Net Zero Energy Schools DOE Program: California, Colorado, Maryland, New York, North Carolina, South Carolina, Virginia.  </vt:lpstr>
      <vt:lpstr>    MIAMI HEAT’S  How Low Can You Go Challenge: Reversing CO2.  Broward, Miami-Dade, Palm Beach districts.   </vt:lpstr>
      <vt:lpstr>Slide 8</vt:lpstr>
      <vt:lpstr>Zero Waste.  NYC, LA (1st and 2nd largest Districts.)</vt:lpstr>
      <vt:lpstr>Slide 10</vt:lpstr>
      <vt:lpstr>Slide 11</vt:lpstr>
      <vt:lpstr>Slide 12</vt:lpstr>
      <vt:lpstr>Slide 13</vt:lpstr>
      <vt:lpstr>Terracycle for hard to recycle items: $85/box X 6 = $510. Free items too.  </vt:lpstr>
      <vt:lpstr>Parent/Student Bike Train. Bike305  SafeBikeUM.  </vt:lpstr>
      <vt:lpstr>Car Charging at MAST.  </vt:lpstr>
    </vt:vector>
  </TitlesOfParts>
  <Company>DHS/ICE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 ACADEMY SUSTAINABILITY PLAN</dc:title>
  <dc:creator>Drucker, Michele H</dc:creator>
  <cp:lastModifiedBy>Philip</cp:lastModifiedBy>
  <cp:revision>47</cp:revision>
  <cp:lastPrinted>2017-08-10T00:35:29Z</cp:lastPrinted>
  <dcterms:created xsi:type="dcterms:W3CDTF">2017-06-01T13:13:09Z</dcterms:created>
  <dcterms:modified xsi:type="dcterms:W3CDTF">2017-08-26T17:34:33Z</dcterms:modified>
</cp:coreProperties>
</file>